
<file path=[Content_Types].xml><?xml version="1.0" encoding="utf-8"?>
<Types xmlns="http://schemas.openxmlformats.org/package/2006/content-types">
  <Default Extension="xml" ContentType="application/xml"/>
  <Default Extension="wmf" ContentType="image/x-wmf"/>
  <Default Extension="jpeg" ContentType="image/jpeg"/>
  <Default Extension="rels" ContentType="application/vnd.openxmlformats-package.relationships+xml"/>
  <Default Extension="vml" ContentType="application/vnd.openxmlformats-officedocument.vmlDrawing"/>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embeddings/oleObject1.bin" ContentType="application/vnd.openxmlformats-officedocument.oleObject"/>
  <Override PartName="/ppt/embeddings/oleObject2.bin" ContentType="application/vnd.openxmlformats-officedocument.oleObject"/>
  <Override PartName="/ppt/notesSlides/notesSlide15.xml" ContentType="application/vnd.openxmlformats-officedocument.presentationml.notesSlide+xml"/>
  <Override PartName="/ppt/embeddings/oleObject3.bin" ContentType="application/vnd.openxmlformats-officedocument.oleObject"/>
  <Override PartName="/ppt/notesSlides/notesSlide16.xml" ContentType="application/vnd.openxmlformats-officedocument.presentationml.notesSlide+xml"/>
  <Override PartName="/ppt/notesSlides/notesSlide17.xml" ContentType="application/vnd.openxmlformats-officedocument.presentationml.notesSlide+xml"/>
  <Override PartName="/ppt/embeddings/oleObject4.bin" ContentType="application/vnd.openxmlformats-officedocument.oleObject"/>
  <Override PartName="/ppt/embeddings/oleObject5.bin" ContentType="application/vnd.openxmlformats-officedocument.oleObject"/>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embeddings/oleObject6.bin" ContentType="application/vnd.openxmlformats-officedocument.oleObject"/>
  <Override PartName="/ppt/embeddings/oleObject7.bin" ContentType="application/vnd.openxmlformats-officedocument.oleObject"/>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embeddings/oleObject8.bin" ContentType="application/vnd.openxmlformats-officedocument.oleObject"/>
  <Override PartName="/ppt/embeddings/oleObject9.bin" ContentType="application/vnd.openxmlformats-officedocument.oleObject"/>
  <Override PartName="/ppt/notesSlides/notesSlide32.xml" ContentType="application/vnd.openxmlformats-officedocument.presentationml.notesSlide+xml"/>
  <Override PartName="/ppt/embeddings/oleObject10.bin" ContentType="application/vnd.openxmlformats-officedocument.oleObject"/>
  <Override PartName="/ppt/embeddings/oleObject11.bin" ContentType="application/vnd.openxmlformats-officedocument.oleObject"/>
  <Override PartName="/ppt/notesSlides/notesSlide33.xml" ContentType="application/vnd.openxmlformats-officedocument.presentationml.notesSlide+xml"/>
  <Override PartName="/ppt/embeddings/oleObject12.bin" ContentType="application/vnd.openxmlformats-officedocument.oleObject"/>
  <Override PartName="/ppt/embeddings/oleObject13.bin" ContentType="application/vnd.openxmlformats-officedocument.oleObject"/>
  <Override PartName="/ppt/notesSlides/notesSlide34.xml" ContentType="application/vnd.openxmlformats-officedocument.presentationml.notesSlide+xml"/>
  <Override PartName="/ppt/embeddings/oleObject14.bin" ContentType="application/vnd.openxmlformats-officedocument.oleObject"/>
  <Override PartName="/ppt/embeddings/oleObject15.bin" ContentType="application/vnd.openxmlformats-officedocument.oleObject"/>
  <Override PartName="/ppt/embeddings/oleObject16.bin" ContentType="application/vnd.openxmlformats-officedocument.oleObject"/>
  <Override PartName="/ppt/embeddings/oleObject17.bin" ContentType="application/vnd.openxmlformats-officedocument.oleObject"/>
  <Override PartName="/ppt/embeddings/oleObject18.bin" ContentType="application/vnd.openxmlformats-officedocument.oleObject"/>
  <Override PartName="/ppt/embeddings/oleObject19.bin" ContentType="application/vnd.openxmlformats-officedocument.oleObject"/>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embeddings/oleObject20.bin" ContentType="application/vnd.openxmlformats-officedocument.oleObject"/>
  <Override PartName="/ppt/embeddings/oleObject21.bin" ContentType="application/vnd.openxmlformats-officedocument.oleObject"/>
  <Override PartName="/ppt/embeddings/oleObject22.bin" ContentType="application/vnd.openxmlformats-officedocument.oleObject"/>
  <Override PartName="/ppt/notesSlides/notesSlide40.xml" ContentType="application/vnd.openxmlformats-officedocument.presentationml.notesSlide+xml"/>
  <Override PartName="/ppt/embeddings/oleObject23.bin" ContentType="application/vnd.openxmlformats-officedocument.oleObject"/>
  <Override PartName="/ppt/embeddings/oleObject24.bin" ContentType="application/vnd.openxmlformats-officedocument.oleObject"/>
  <Override PartName="/ppt/embeddings/oleObject25.bin" ContentType="application/vnd.openxmlformats-officedocument.oleObject"/>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embeddings/oleObject26.bin" ContentType="application/vnd.openxmlformats-officedocument.oleObject"/>
  <Override PartName="/ppt/embeddings/oleObject27.bin" ContentType="application/vnd.openxmlformats-officedocument.oleObject"/>
  <Override PartName="/ppt/notesSlides/notesSlide45.xml" ContentType="application/vnd.openxmlformats-officedocument.presentationml.notesSlide+xml"/>
  <Override PartName="/ppt/embeddings/oleObject28.bin" ContentType="application/vnd.openxmlformats-officedocument.oleObject"/>
  <Override PartName="/ppt/notesSlides/notesSlide46.xml" ContentType="application/vnd.openxmlformats-officedocument.presentationml.notesSlide+xml"/>
  <Override PartName="/ppt/notesSlides/notesSlide47.xml" ContentType="application/vnd.openxmlformats-officedocument.presentationml.notesSlide+xml"/>
  <Override PartName="/ppt/embeddings/oleObject29.bin" ContentType="application/vnd.openxmlformats-officedocument.oleObject"/>
  <Override PartName="/ppt/notesSlides/notesSlide48.xml" ContentType="application/vnd.openxmlformats-officedocument.presentationml.notesSlide+xml"/>
  <Override PartName="/ppt/embeddings/oleObject30.bin" ContentType="application/vnd.openxmlformats-officedocument.oleObject"/>
  <Override PartName="/ppt/embeddings/oleObject31.bin" ContentType="application/vnd.openxmlformats-officedocument.oleObject"/>
  <Override PartName="/ppt/notesSlides/notesSlide49.xml" ContentType="application/vnd.openxmlformats-officedocument.presentationml.notesSlide+xml"/>
  <Override PartName="/ppt/embeddings/oleObject32.bin" ContentType="application/vnd.openxmlformats-officedocument.oleObject"/>
  <Override PartName="/ppt/notesSlides/notesSlide50.xml" ContentType="application/vnd.openxmlformats-officedocument.presentationml.notesSlide+xml"/>
  <Override PartName="/ppt/embeddings/oleObject33.bin" ContentType="application/vnd.openxmlformats-officedocument.oleObject"/>
  <Override PartName="/ppt/notesSlides/notesSlide51.xml" ContentType="application/vnd.openxmlformats-officedocument.presentationml.notesSlide+xml"/>
  <Override PartName="/ppt/embeddings/oleObject34.bin" ContentType="application/vnd.openxmlformats-officedocument.oleObject"/>
  <Override PartName="/ppt/notesSlides/notesSlide52.xml" ContentType="application/vnd.openxmlformats-officedocument.presentationml.notesSlide+xml"/>
  <Override PartName="/ppt/notesSlides/notesSlide53.xml" ContentType="application/vnd.openxmlformats-officedocument.presentationml.notesSlide+xml"/>
  <Override PartName="/ppt/embeddings/oleObject35.bin" ContentType="application/vnd.openxmlformats-officedocument.oleObject"/>
  <Override PartName="/ppt/embeddings/oleObject36.bin" ContentType="application/vnd.openxmlformats-officedocument.oleObject"/>
  <Override PartName="/ppt/notesSlides/notesSlide54.xml" ContentType="application/vnd.openxmlformats-officedocument.presentationml.notesSlide+xml"/>
  <Override PartName="/ppt/embeddings/oleObject37.bin" ContentType="application/vnd.openxmlformats-officedocument.oleObject"/>
  <Override PartName="/ppt/notesSlides/notesSlide55.xml" ContentType="application/vnd.openxmlformats-officedocument.presentationml.notesSlide+xml"/>
  <Override PartName="/ppt/embeddings/oleObject38.bin" ContentType="application/vnd.openxmlformats-officedocument.oleObject"/>
  <Override PartName="/ppt/notesSlides/notesSlide56.xml" ContentType="application/vnd.openxmlformats-officedocument.presentationml.notesSlide+xml"/>
  <Override PartName="/ppt/notesSlides/notesSlide57.xml" ContentType="application/vnd.openxmlformats-officedocument.presentationml.notesSlide+xml"/>
  <Override PartName="/ppt/embeddings/oleObject39.bin" ContentType="application/vnd.openxmlformats-officedocument.oleObject"/>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embeddings/oleObject40.bin" ContentType="application/vnd.openxmlformats-officedocument.oleObject"/>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embeddings/oleObject41.bin" ContentType="application/vnd.openxmlformats-officedocument.oleObject"/>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embeddings/oleObject42.bin" ContentType="application/vnd.openxmlformats-officedocument.oleObject"/>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1" r:id="rId1"/>
  </p:sldMasterIdLst>
  <p:notesMasterIdLst>
    <p:notesMasterId r:id="rId77"/>
  </p:notesMasterIdLst>
  <p:sldIdLst>
    <p:sldId id="256" r:id="rId2"/>
    <p:sldId id="257" r:id="rId3"/>
    <p:sldId id="258" r:id="rId4"/>
    <p:sldId id="261" r:id="rId5"/>
    <p:sldId id="260" r:id="rId6"/>
    <p:sldId id="262" r:id="rId7"/>
    <p:sldId id="316" r:id="rId8"/>
    <p:sldId id="264" r:id="rId9"/>
    <p:sldId id="318" r:id="rId10"/>
    <p:sldId id="266" r:id="rId11"/>
    <p:sldId id="320" r:id="rId12"/>
    <p:sldId id="268" r:id="rId13"/>
    <p:sldId id="325" r:id="rId14"/>
    <p:sldId id="326" r:id="rId15"/>
    <p:sldId id="321" r:id="rId16"/>
    <p:sldId id="322" r:id="rId17"/>
    <p:sldId id="323" r:id="rId18"/>
    <p:sldId id="324" r:id="rId19"/>
    <p:sldId id="269" r:id="rId20"/>
    <p:sldId id="270" r:id="rId21"/>
    <p:sldId id="271" r:id="rId22"/>
    <p:sldId id="273" r:id="rId23"/>
    <p:sldId id="276" r:id="rId24"/>
    <p:sldId id="327" r:id="rId25"/>
    <p:sldId id="328" r:id="rId26"/>
    <p:sldId id="329" r:id="rId27"/>
    <p:sldId id="272" r:id="rId28"/>
    <p:sldId id="274" r:id="rId29"/>
    <p:sldId id="275" r:id="rId30"/>
    <p:sldId id="277" r:id="rId31"/>
    <p:sldId id="278" r:id="rId32"/>
    <p:sldId id="279" r:id="rId33"/>
    <p:sldId id="280" r:id="rId34"/>
    <p:sldId id="281" r:id="rId35"/>
    <p:sldId id="330" r:id="rId36"/>
    <p:sldId id="341" r:id="rId37"/>
    <p:sldId id="282" r:id="rId38"/>
    <p:sldId id="283" r:id="rId39"/>
    <p:sldId id="284" r:id="rId40"/>
    <p:sldId id="285" r:id="rId41"/>
    <p:sldId id="286" r:id="rId42"/>
    <p:sldId id="287" r:id="rId43"/>
    <p:sldId id="288" r:id="rId44"/>
    <p:sldId id="289" r:id="rId45"/>
    <p:sldId id="290" r:id="rId46"/>
    <p:sldId id="291" r:id="rId47"/>
    <p:sldId id="292" r:id="rId48"/>
    <p:sldId id="293" r:id="rId49"/>
    <p:sldId id="294" r:id="rId50"/>
    <p:sldId id="295" r:id="rId51"/>
    <p:sldId id="296" r:id="rId52"/>
    <p:sldId id="297" r:id="rId53"/>
    <p:sldId id="299" r:id="rId54"/>
    <p:sldId id="300" r:id="rId55"/>
    <p:sldId id="298" r:id="rId56"/>
    <p:sldId id="331" r:id="rId57"/>
    <p:sldId id="342" r:id="rId58"/>
    <p:sldId id="301" r:id="rId59"/>
    <p:sldId id="302" r:id="rId60"/>
    <p:sldId id="305" r:id="rId61"/>
    <p:sldId id="307" r:id="rId62"/>
    <p:sldId id="343" r:id="rId63"/>
    <p:sldId id="315" r:id="rId64"/>
    <p:sldId id="309" r:id="rId65"/>
    <p:sldId id="311" r:id="rId66"/>
    <p:sldId id="312" r:id="rId67"/>
    <p:sldId id="344" r:id="rId68"/>
    <p:sldId id="314" r:id="rId69"/>
    <p:sldId id="332" r:id="rId70"/>
    <p:sldId id="333" r:id="rId71"/>
    <p:sldId id="334" r:id="rId72"/>
    <p:sldId id="335" r:id="rId73"/>
    <p:sldId id="337" r:id="rId74"/>
    <p:sldId id="338" r:id="rId75"/>
    <p:sldId id="345" r:id="rId76"/>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charset="0"/>
        <a:ea typeface="ＭＳ Ｐゴシック" pitchFamily="-80" charset="-128"/>
        <a:cs typeface="+mn-cs"/>
      </a:defRPr>
    </a:lvl1pPr>
    <a:lvl2pPr marL="457200" algn="l" rtl="0" eaLnBrk="0" fontAlgn="base" hangingPunct="0">
      <a:spcBef>
        <a:spcPct val="0"/>
      </a:spcBef>
      <a:spcAft>
        <a:spcPct val="0"/>
      </a:spcAft>
      <a:defRPr sz="2400" kern="1200">
        <a:solidFill>
          <a:schemeClr val="tx1"/>
        </a:solidFill>
        <a:latin typeface="Arial" charset="0"/>
        <a:ea typeface="ＭＳ Ｐゴシック" pitchFamily="-80" charset="-128"/>
        <a:cs typeface="+mn-cs"/>
      </a:defRPr>
    </a:lvl2pPr>
    <a:lvl3pPr marL="914400" algn="l" rtl="0" eaLnBrk="0" fontAlgn="base" hangingPunct="0">
      <a:spcBef>
        <a:spcPct val="0"/>
      </a:spcBef>
      <a:spcAft>
        <a:spcPct val="0"/>
      </a:spcAft>
      <a:defRPr sz="2400" kern="1200">
        <a:solidFill>
          <a:schemeClr val="tx1"/>
        </a:solidFill>
        <a:latin typeface="Arial" charset="0"/>
        <a:ea typeface="ＭＳ Ｐゴシック" pitchFamily="-80" charset="-128"/>
        <a:cs typeface="+mn-cs"/>
      </a:defRPr>
    </a:lvl3pPr>
    <a:lvl4pPr marL="1371600" algn="l" rtl="0" eaLnBrk="0" fontAlgn="base" hangingPunct="0">
      <a:spcBef>
        <a:spcPct val="0"/>
      </a:spcBef>
      <a:spcAft>
        <a:spcPct val="0"/>
      </a:spcAft>
      <a:defRPr sz="2400" kern="1200">
        <a:solidFill>
          <a:schemeClr val="tx1"/>
        </a:solidFill>
        <a:latin typeface="Arial" charset="0"/>
        <a:ea typeface="ＭＳ Ｐゴシック" pitchFamily="-80" charset="-128"/>
        <a:cs typeface="+mn-cs"/>
      </a:defRPr>
    </a:lvl4pPr>
    <a:lvl5pPr marL="1828800" algn="l" rtl="0" eaLnBrk="0" fontAlgn="base" hangingPunct="0">
      <a:spcBef>
        <a:spcPct val="0"/>
      </a:spcBef>
      <a:spcAft>
        <a:spcPct val="0"/>
      </a:spcAft>
      <a:defRPr sz="2400" kern="1200">
        <a:solidFill>
          <a:schemeClr val="tx1"/>
        </a:solidFill>
        <a:latin typeface="Arial" charset="0"/>
        <a:ea typeface="ＭＳ Ｐゴシック" pitchFamily="-80" charset="-128"/>
        <a:cs typeface="+mn-cs"/>
      </a:defRPr>
    </a:lvl5pPr>
    <a:lvl6pPr marL="2286000" algn="l" defTabSz="914400" rtl="0" eaLnBrk="1" latinLnBrk="0" hangingPunct="1">
      <a:defRPr sz="2400" kern="1200">
        <a:solidFill>
          <a:schemeClr val="tx1"/>
        </a:solidFill>
        <a:latin typeface="Arial" charset="0"/>
        <a:ea typeface="ＭＳ Ｐゴシック" pitchFamily="-80" charset="-128"/>
        <a:cs typeface="+mn-cs"/>
      </a:defRPr>
    </a:lvl6pPr>
    <a:lvl7pPr marL="2743200" algn="l" defTabSz="914400" rtl="0" eaLnBrk="1" latinLnBrk="0" hangingPunct="1">
      <a:defRPr sz="2400" kern="1200">
        <a:solidFill>
          <a:schemeClr val="tx1"/>
        </a:solidFill>
        <a:latin typeface="Arial" charset="0"/>
        <a:ea typeface="ＭＳ Ｐゴシック" pitchFamily="-80" charset="-128"/>
        <a:cs typeface="+mn-cs"/>
      </a:defRPr>
    </a:lvl7pPr>
    <a:lvl8pPr marL="3200400" algn="l" defTabSz="914400" rtl="0" eaLnBrk="1" latinLnBrk="0" hangingPunct="1">
      <a:defRPr sz="2400" kern="1200">
        <a:solidFill>
          <a:schemeClr val="tx1"/>
        </a:solidFill>
        <a:latin typeface="Arial" charset="0"/>
        <a:ea typeface="ＭＳ Ｐゴシック" pitchFamily="-80" charset="-128"/>
        <a:cs typeface="+mn-cs"/>
      </a:defRPr>
    </a:lvl8pPr>
    <a:lvl9pPr marL="3657600" algn="l" defTabSz="914400" rtl="0" eaLnBrk="1" latinLnBrk="0" hangingPunct="1">
      <a:defRPr sz="2400" kern="1200">
        <a:solidFill>
          <a:schemeClr val="tx1"/>
        </a:solidFill>
        <a:latin typeface="Arial" charset="0"/>
        <a:ea typeface="ＭＳ Ｐゴシック" pitchFamily="-8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C6F6FF"/>
    <a:srgbClr val="9B33A3"/>
    <a:srgbClr val="3CED20"/>
    <a:srgbClr val="1D2399"/>
    <a:srgbClr val="ED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2787"/>
    <p:restoredTop sz="90929"/>
  </p:normalViewPr>
  <p:slideViewPr>
    <p:cSldViewPr snapToGrid="0">
      <p:cViewPr>
        <p:scale>
          <a:sx n="94" d="100"/>
          <a:sy n="94" d="100"/>
        </p:scale>
        <p:origin x="-488"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slide" Target="slides/slide65.xml"/><Relationship Id="rId67" Type="http://schemas.openxmlformats.org/officeDocument/2006/relationships/slide" Target="slides/slide66.xml"/><Relationship Id="rId68" Type="http://schemas.openxmlformats.org/officeDocument/2006/relationships/slide" Target="slides/slide67.xml"/><Relationship Id="rId69" Type="http://schemas.openxmlformats.org/officeDocument/2006/relationships/slide" Target="slides/slide6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80" Type="http://schemas.openxmlformats.org/officeDocument/2006/relationships/viewProps" Target="viewProps.xml"/><Relationship Id="rId81" Type="http://schemas.openxmlformats.org/officeDocument/2006/relationships/theme" Target="theme/theme1.xml"/><Relationship Id="rId82" Type="http://schemas.openxmlformats.org/officeDocument/2006/relationships/tableStyles" Target="tableStyles.xml"/><Relationship Id="rId70" Type="http://schemas.openxmlformats.org/officeDocument/2006/relationships/slide" Target="slides/slide69.xml"/><Relationship Id="rId71" Type="http://schemas.openxmlformats.org/officeDocument/2006/relationships/slide" Target="slides/slide70.xml"/><Relationship Id="rId72" Type="http://schemas.openxmlformats.org/officeDocument/2006/relationships/slide" Target="slides/slide71.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73" Type="http://schemas.openxmlformats.org/officeDocument/2006/relationships/slide" Target="slides/slide72.xml"/><Relationship Id="rId74" Type="http://schemas.openxmlformats.org/officeDocument/2006/relationships/slide" Target="slides/slide73.xml"/><Relationship Id="rId75" Type="http://schemas.openxmlformats.org/officeDocument/2006/relationships/slide" Target="slides/slide74.xml"/><Relationship Id="rId76" Type="http://schemas.openxmlformats.org/officeDocument/2006/relationships/slide" Target="slides/slide75.xml"/><Relationship Id="rId77" Type="http://schemas.openxmlformats.org/officeDocument/2006/relationships/notesMaster" Target="notesMasters/notesMaster1.xml"/><Relationship Id="rId78" Type="http://schemas.openxmlformats.org/officeDocument/2006/relationships/printerSettings" Target="printerSettings/printerSettings1.bin"/><Relationship Id="rId79" Type="http://schemas.openxmlformats.org/officeDocument/2006/relationships/presProps" Target="presProps.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 Id="rId2" Type="http://schemas.openxmlformats.org/officeDocument/2006/relationships/image" Target="../media/image5.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26.wmf"/><Relationship Id="rId2" Type="http://schemas.openxmlformats.org/officeDocument/2006/relationships/image" Target="../media/image27.wmf"/><Relationship Id="rId3" Type="http://schemas.openxmlformats.org/officeDocument/2006/relationships/image" Target="../media/image28.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29.wmf"/><Relationship Id="rId2" Type="http://schemas.openxmlformats.org/officeDocument/2006/relationships/image" Target="../media/image30.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31.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32.w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33.wmf"/><Relationship Id="rId2" Type="http://schemas.openxmlformats.org/officeDocument/2006/relationships/image" Target="../media/image34.w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35.w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36.w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32.wmf"/></Relationships>
</file>

<file path=ppt/drawings/_rels/vmlDrawing18.vml.rels><?xml version="1.0" encoding="UTF-8" standalone="yes"?>
<Relationships xmlns="http://schemas.openxmlformats.org/package/2006/relationships"><Relationship Id="rId1" Type="http://schemas.openxmlformats.org/officeDocument/2006/relationships/image" Target="NULL"/><Relationship Id="rId2" Type="http://schemas.openxmlformats.org/officeDocument/2006/relationships/image" Target="../media/image37.wmf"/></Relationships>
</file>

<file path=ppt/drawings/_rels/vmlDrawing19.vml.rels><?xml version="1.0" encoding="UTF-8" standalone="yes"?>
<Relationships xmlns="http://schemas.openxmlformats.org/package/2006/relationships"><Relationship Id="rId1" Type="http://schemas.openxmlformats.org/officeDocument/2006/relationships/image" Target="../media/image38.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20.vml.rels><?xml version="1.0" encoding="UTF-8" standalone="yes"?>
<Relationships xmlns="http://schemas.openxmlformats.org/package/2006/relationships"><Relationship Id="rId1" Type="http://schemas.openxmlformats.org/officeDocument/2006/relationships/image" Target="../media/image39.wmf"/></Relationships>
</file>

<file path=ppt/drawings/_rels/vmlDrawing21.vml.rels><?xml version="1.0" encoding="UTF-8" standalone="yes"?>
<Relationships xmlns="http://schemas.openxmlformats.org/package/2006/relationships"><Relationship Id="rId1" Type="http://schemas.openxmlformats.org/officeDocument/2006/relationships/image" Target="../media/image40.wmf"/></Relationships>
</file>

<file path=ppt/drawings/_rels/vmlDrawing22.vml.rels><?xml version="1.0" encoding="UTF-8" standalone="yes"?>
<Relationships xmlns="http://schemas.openxmlformats.org/package/2006/relationships"><Relationship Id="rId1" Type="http://schemas.openxmlformats.org/officeDocument/2006/relationships/image" Target="../media/image41.wmf"/></Relationships>
</file>

<file path=ppt/drawings/_rels/vmlDrawing23.vml.rels><?xml version="1.0" encoding="UTF-8" standalone="yes"?>
<Relationships xmlns="http://schemas.openxmlformats.org/package/2006/relationships"><Relationship Id="rId1" Type="http://schemas.openxmlformats.org/officeDocument/2006/relationships/image" Target="../media/image42.wmf"/></Relationships>
</file>

<file path=ppt/drawings/_rels/vmlDrawing24.vml.rels><?xml version="1.0" encoding="UTF-8" standalone="yes"?>
<Relationships xmlns="http://schemas.openxmlformats.org/package/2006/relationships"><Relationship Id="rId1" Type="http://schemas.openxmlformats.org/officeDocument/2006/relationships/image" Target="../media/image43.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7.wmf"/><Relationship Id="rId2" Type="http://schemas.openxmlformats.org/officeDocument/2006/relationships/image" Target="../media/image8.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9.wmf"/><Relationship Id="rId2" Type="http://schemas.openxmlformats.org/officeDocument/2006/relationships/image" Target="../media/image10.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1.wmf"/><Relationship Id="rId2" Type="http://schemas.openxmlformats.org/officeDocument/2006/relationships/image" Target="../media/image12.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3.wmf"/><Relationship Id="rId2" Type="http://schemas.openxmlformats.org/officeDocument/2006/relationships/image" Target="../media/image14.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5.wmf"/><Relationship Id="rId2" Type="http://schemas.openxmlformats.org/officeDocument/2006/relationships/image" Target="../media/image16.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19.wmf"/><Relationship Id="rId4" Type="http://schemas.openxmlformats.org/officeDocument/2006/relationships/image" Target="../media/image20.wmf"/><Relationship Id="rId5" Type="http://schemas.openxmlformats.org/officeDocument/2006/relationships/image" Target="../media/image21.wmf"/><Relationship Id="rId6" Type="http://schemas.openxmlformats.org/officeDocument/2006/relationships/image" Target="../media/image22.wmf"/><Relationship Id="rId1" Type="http://schemas.openxmlformats.org/officeDocument/2006/relationships/image" Target="../media/image17.wmf"/><Relationship Id="rId2" Type="http://schemas.openxmlformats.org/officeDocument/2006/relationships/image" Target="../media/image18.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23.wmf"/><Relationship Id="rId2" Type="http://schemas.openxmlformats.org/officeDocument/2006/relationships/image" Target="../media/image24.wmf"/><Relationship Id="rId3" Type="http://schemas.openxmlformats.org/officeDocument/2006/relationships/image" Target="../media/image25.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1026"/>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13315" name="Rectangle 1027"/>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13316" name="Rectangle 1028"/>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3317" name="Rectangle 1029"/>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3318" name="Rectangle 1030"/>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13319" name="Rectangle 1031"/>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lvl1pPr>
          </a:lstStyle>
          <a:p>
            <a:fld id="{40FF1198-54C5-407B-BF0B-95CBDA0842DC}" type="slidenum">
              <a:rPr lang="en-US"/>
              <a:pPr/>
              <a:t>‹#›</a:t>
            </a:fld>
            <a:endParaRPr lang="en-US"/>
          </a:p>
        </p:txBody>
      </p:sp>
    </p:spTree>
    <p:extLst>
      <p:ext uri="{BB962C8B-B14F-4D97-AF65-F5344CB8AC3E}">
        <p14:creationId xmlns:p14="http://schemas.microsoft.com/office/powerpoint/2010/main" val="285284027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ＭＳ Ｐゴシック" pitchFamily="-80" charset="-128"/>
        <a:cs typeface="+mn-cs"/>
      </a:defRPr>
    </a:lvl1pPr>
    <a:lvl2pPr marL="457200" algn="l" rtl="0" fontAlgn="base">
      <a:spcBef>
        <a:spcPct val="30000"/>
      </a:spcBef>
      <a:spcAft>
        <a:spcPct val="0"/>
      </a:spcAft>
      <a:defRPr sz="1200" kern="1200">
        <a:solidFill>
          <a:schemeClr val="tx1"/>
        </a:solidFill>
        <a:latin typeface="Arial" charset="0"/>
        <a:ea typeface="ＭＳ Ｐゴシック" pitchFamily="-80" charset="-128"/>
        <a:cs typeface="+mn-cs"/>
      </a:defRPr>
    </a:lvl2pPr>
    <a:lvl3pPr marL="914400" algn="l" rtl="0" fontAlgn="base">
      <a:spcBef>
        <a:spcPct val="30000"/>
      </a:spcBef>
      <a:spcAft>
        <a:spcPct val="0"/>
      </a:spcAft>
      <a:defRPr sz="1200" kern="1200">
        <a:solidFill>
          <a:schemeClr val="tx1"/>
        </a:solidFill>
        <a:latin typeface="Arial" charset="0"/>
        <a:ea typeface="ＭＳ Ｐゴシック" pitchFamily="-80" charset="-128"/>
        <a:cs typeface="+mn-cs"/>
      </a:defRPr>
    </a:lvl3pPr>
    <a:lvl4pPr marL="1371600" algn="l" rtl="0" fontAlgn="base">
      <a:spcBef>
        <a:spcPct val="30000"/>
      </a:spcBef>
      <a:spcAft>
        <a:spcPct val="0"/>
      </a:spcAft>
      <a:defRPr sz="1200" kern="1200">
        <a:solidFill>
          <a:schemeClr val="tx1"/>
        </a:solidFill>
        <a:latin typeface="Arial" charset="0"/>
        <a:ea typeface="ＭＳ Ｐゴシック" pitchFamily="-80" charset="-128"/>
        <a:cs typeface="+mn-cs"/>
      </a:defRPr>
    </a:lvl4pPr>
    <a:lvl5pPr marL="1828800" algn="l" rtl="0" fontAlgn="base">
      <a:spcBef>
        <a:spcPct val="30000"/>
      </a:spcBef>
      <a:spcAft>
        <a:spcPct val="0"/>
      </a:spcAft>
      <a:defRPr sz="1200" kern="1200">
        <a:solidFill>
          <a:schemeClr val="tx1"/>
        </a:solidFill>
        <a:latin typeface="Arial" charset="0"/>
        <a:ea typeface="ＭＳ Ｐゴシック" pitchFamily="-80"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6.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7.xml"/></Relationships>
</file>

<file path=ppt/notesSlides/_rels/notesSlide4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8.xml"/></Relationships>
</file>

<file path=ppt/notesSlides/_rels/notesSlide4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9.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0.xml"/></Relationships>
</file>

<file path=ppt/notesSlides/_rels/notesSlide5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1.xml"/></Relationships>
</file>

<file path=ppt/notesSlides/_rels/notesSlide5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2.xml"/></Relationships>
</file>

<file path=ppt/notesSlides/_rels/notesSlide5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3.xml"/></Relationships>
</file>

<file path=ppt/notesSlides/_rels/notesSlide5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4.xml"/></Relationships>
</file>

<file path=ppt/notesSlides/_rels/notesSlide5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5.xml"/></Relationships>
</file>

<file path=ppt/notesSlides/_rels/notesSlide5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6.xml"/></Relationships>
</file>

<file path=ppt/notesSlides/_rels/notesSlide5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7.xml"/></Relationships>
</file>

<file path=ppt/notesSlides/_rels/notesSlide5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8.xml"/></Relationships>
</file>

<file path=ppt/notesSlides/_rels/notesSlide5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9.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0.xml"/></Relationships>
</file>

<file path=ppt/notesSlides/_rels/notesSlide6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1.xml"/></Relationships>
</file>

<file path=ppt/notesSlides/_rels/notesSlide6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2.xml"/></Relationships>
</file>

<file path=ppt/notesSlides/_rels/notesSlide6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3.xml"/></Relationships>
</file>

<file path=ppt/notesSlides/_rels/notesSlide6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4.xml"/></Relationships>
</file>

<file path=ppt/notesSlides/_rels/notesSlide6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5.xml"/></Relationships>
</file>

<file path=ppt/notesSlides/_rels/notesSlide6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6.xml"/></Relationships>
</file>

<file path=ppt/notesSlides/_rels/notesSlide6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7.xml"/></Relationships>
</file>

<file path=ppt/notesSlides/_rels/notesSlide6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8.xml"/></Relationships>
</file>

<file path=ppt/notesSlides/_rels/notesSlide6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0.xml"/></Relationships>
</file>

<file path=ppt/notesSlides/_rels/notesSlide7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1.xml"/></Relationships>
</file>

<file path=ppt/notesSlides/_rels/notesSlide7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2.xml"/></Relationships>
</file>

<file path=ppt/notesSlides/_rels/notesSlide7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3.xml"/></Relationships>
</file>

<file path=ppt/notesSlides/_rels/notesSlide7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4.xml"/></Relationships>
</file>

<file path=ppt/notesSlides/_rels/notesSlide7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5.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2B3A6F77-8DB2-4CC1-975C-B81FA469B03A}" type="slidenum">
              <a:rPr lang="en-US"/>
              <a:pPr/>
              <a:t>1</a:t>
            </a:fld>
            <a:endParaRPr lang="en-US"/>
          </a:p>
        </p:txBody>
      </p:sp>
      <p:sp>
        <p:nvSpPr>
          <p:cNvPr id="14338" name="Rectangle 2"/>
          <p:cNvSpPr>
            <a:spLocks noGrp="1" noRot="1" noChangeAspect="1" noChangeArrowheads="1" noTextEdit="1"/>
          </p:cNvSpPr>
          <p:nvPr>
            <p:ph type="sldImg"/>
          </p:nvPr>
        </p:nvSpPr>
        <p:spPr>
          <a:ln/>
        </p:spPr>
      </p:sp>
      <p:sp>
        <p:nvSpPr>
          <p:cNvPr id="143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0FE46CD3-B48D-432B-8CB4-A6FD056F9BF8}" type="slidenum">
              <a:rPr lang="en-US"/>
              <a:pPr/>
              <a:t>10</a:t>
            </a:fld>
            <a:endParaRPr lang="en-US"/>
          </a:p>
        </p:txBody>
      </p:sp>
      <p:sp>
        <p:nvSpPr>
          <p:cNvPr id="88066" name="Rectangle 2"/>
          <p:cNvSpPr>
            <a:spLocks noGrp="1" noRot="1" noChangeAspect="1" noChangeArrowheads="1" noTextEdit="1"/>
          </p:cNvSpPr>
          <p:nvPr>
            <p:ph type="sldImg"/>
          </p:nvPr>
        </p:nvSpPr>
        <p:spPr>
          <a:ln/>
        </p:spPr>
      </p:sp>
      <p:sp>
        <p:nvSpPr>
          <p:cNvPr id="880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F94E3F96-A206-4D28-A4FB-1EB4F9BD4CAC}" type="slidenum">
              <a:rPr lang="en-US"/>
              <a:pPr/>
              <a:t>11</a:t>
            </a:fld>
            <a:endParaRPr lang="en-US"/>
          </a:p>
        </p:txBody>
      </p:sp>
      <p:sp>
        <p:nvSpPr>
          <p:cNvPr id="137218" name="Rectangle 1026"/>
          <p:cNvSpPr>
            <a:spLocks noGrp="1" noRot="1" noChangeAspect="1" noChangeArrowheads="1" noTextEdit="1"/>
          </p:cNvSpPr>
          <p:nvPr>
            <p:ph type="sldImg"/>
          </p:nvPr>
        </p:nvSpPr>
        <p:spPr>
          <a:ln/>
        </p:spPr>
      </p:sp>
      <p:sp>
        <p:nvSpPr>
          <p:cNvPr id="137219" name="Rectangle 1027"/>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F2E03576-552F-4DA0-9F6F-38F8B856FBD6}" type="slidenum">
              <a:rPr lang="en-US"/>
              <a:pPr/>
              <a:t>12</a:t>
            </a:fld>
            <a:endParaRPr lang="en-US"/>
          </a:p>
        </p:txBody>
      </p:sp>
      <p:sp>
        <p:nvSpPr>
          <p:cNvPr id="90114" name="Rectangle 1026"/>
          <p:cNvSpPr>
            <a:spLocks noGrp="1" noRot="1" noChangeAspect="1" noChangeArrowheads="1" noTextEdit="1"/>
          </p:cNvSpPr>
          <p:nvPr>
            <p:ph type="sldImg"/>
          </p:nvPr>
        </p:nvSpPr>
        <p:spPr>
          <a:ln/>
        </p:spPr>
      </p:sp>
      <p:sp>
        <p:nvSpPr>
          <p:cNvPr id="90115" name="Rectangle 1027"/>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C1ED135B-7098-4EB5-A4E3-5486030CFE79}" type="slidenum">
              <a:rPr lang="en-US"/>
              <a:pPr/>
              <a:t>13</a:t>
            </a:fld>
            <a:endParaRPr lang="en-US"/>
          </a:p>
        </p:txBody>
      </p:sp>
      <p:sp>
        <p:nvSpPr>
          <p:cNvPr id="148482" name="Rectangle 1026"/>
          <p:cNvSpPr>
            <a:spLocks noGrp="1" noRot="1" noChangeAspect="1" noChangeArrowheads="1" noTextEdit="1"/>
          </p:cNvSpPr>
          <p:nvPr>
            <p:ph type="sldImg"/>
          </p:nvPr>
        </p:nvSpPr>
        <p:spPr>
          <a:ln/>
        </p:spPr>
      </p:sp>
      <p:sp>
        <p:nvSpPr>
          <p:cNvPr id="148483" name="Rectangle 1027"/>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B58340D1-C473-4C3F-9183-C10D22AFC9B7}" type="slidenum">
              <a:rPr lang="en-US"/>
              <a:pPr/>
              <a:t>14</a:t>
            </a:fld>
            <a:endParaRPr lang="en-US"/>
          </a:p>
        </p:txBody>
      </p:sp>
      <p:sp>
        <p:nvSpPr>
          <p:cNvPr id="149506" name="Rectangle 1026"/>
          <p:cNvSpPr>
            <a:spLocks noGrp="1" noRot="1" noChangeAspect="1" noChangeArrowheads="1" noTextEdit="1"/>
          </p:cNvSpPr>
          <p:nvPr>
            <p:ph type="sldImg"/>
          </p:nvPr>
        </p:nvSpPr>
        <p:spPr>
          <a:ln/>
        </p:spPr>
      </p:sp>
      <p:sp>
        <p:nvSpPr>
          <p:cNvPr id="149507" name="Rectangle 1027"/>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90B64078-4A19-4BBD-9A84-180035A12AB8}" type="slidenum">
              <a:rPr lang="en-US"/>
              <a:pPr/>
              <a:t>15</a:t>
            </a:fld>
            <a:endParaRPr lang="en-US"/>
          </a:p>
        </p:txBody>
      </p:sp>
      <p:sp>
        <p:nvSpPr>
          <p:cNvPr id="140290" name="Rectangle 1026"/>
          <p:cNvSpPr>
            <a:spLocks noGrp="1" noRot="1" noChangeAspect="1" noChangeArrowheads="1" noTextEdit="1"/>
          </p:cNvSpPr>
          <p:nvPr>
            <p:ph type="sldImg"/>
          </p:nvPr>
        </p:nvSpPr>
        <p:spPr>
          <a:ln/>
        </p:spPr>
      </p:sp>
      <p:sp>
        <p:nvSpPr>
          <p:cNvPr id="140291" name="Rectangle 1027"/>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F9640091-29B0-4CAD-8976-5F451D895C19}" type="slidenum">
              <a:rPr lang="en-US"/>
              <a:pPr/>
              <a:t>16</a:t>
            </a:fld>
            <a:endParaRPr lang="en-US"/>
          </a:p>
        </p:txBody>
      </p:sp>
      <p:sp>
        <p:nvSpPr>
          <p:cNvPr id="141314" name="Rectangle 1026"/>
          <p:cNvSpPr>
            <a:spLocks noGrp="1" noRot="1" noChangeAspect="1" noChangeArrowheads="1" noTextEdit="1"/>
          </p:cNvSpPr>
          <p:nvPr>
            <p:ph type="sldImg"/>
          </p:nvPr>
        </p:nvSpPr>
        <p:spPr>
          <a:ln/>
        </p:spPr>
      </p:sp>
      <p:sp>
        <p:nvSpPr>
          <p:cNvPr id="141315" name="Rectangle 1027"/>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9ED11A81-D1A0-4619-9238-11EE0688BACF}" type="slidenum">
              <a:rPr lang="en-US"/>
              <a:pPr/>
              <a:t>17</a:t>
            </a:fld>
            <a:endParaRPr lang="en-US"/>
          </a:p>
        </p:txBody>
      </p:sp>
      <p:sp>
        <p:nvSpPr>
          <p:cNvPr id="144386" name="Rectangle 1026"/>
          <p:cNvSpPr>
            <a:spLocks noGrp="1" noRot="1" noChangeAspect="1" noChangeArrowheads="1" noTextEdit="1"/>
          </p:cNvSpPr>
          <p:nvPr>
            <p:ph type="sldImg"/>
          </p:nvPr>
        </p:nvSpPr>
        <p:spPr>
          <a:ln/>
        </p:spPr>
      </p:sp>
      <p:sp>
        <p:nvSpPr>
          <p:cNvPr id="144387" name="Rectangle 1027"/>
          <p:cNvSpPr>
            <a:spLocks noGrp="1" noChangeArrowheads="1"/>
          </p:cNvSpPr>
          <p:nvPr>
            <p:ph type="body" idx="1"/>
          </p:nvPr>
        </p:nvSpPr>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6D98CA9F-4DDB-4A2B-AA56-842E32EC1D74}" type="slidenum">
              <a:rPr lang="en-US"/>
              <a:pPr/>
              <a:t>18</a:t>
            </a:fld>
            <a:endParaRPr lang="en-US"/>
          </a:p>
        </p:txBody>
      </p:sp>
      <p:sp>
        <p:nvSpPr>
          <p:cNvPr id="145410" name="Rectangle 2"/>
          <p:cNvSpPr>
            <a:spLocks noGrp="1" noRot="1" noChangeAspect="1" noChangeArrowheads="1" noTextEdit="1"/>
          </p:cNvSpPr>
          <p:nvPr>
            <p:ph type="sldImg"/>
          </p:nvPr>
        </p:nvSpPr>
        <p:spPr>
          <a:ln/>
        </p:spPr>
      </p:sp>
      <p:sp>
        <p:nvSpPr>
          <p:cNvPr id="145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695655F6-04B7-4562-AD1E-BF1EE6EA684D}" type="slidenum">
              <a:rPr lang="en-US"/>
              <a:pPr/>
              <a:t>19</a:t>
            </a:fld>
            <a:endParaRPr lang="en-US"/>
          </a:p>
        </p:txBody>
      </p:sp>
      <p:sp>
        <p:nvSpPr>
          <p:cNvPr id="91138" name="Rectangle 1026"/>
          <p:cNvSpPr>
            <a:spLocks noGrp="1" noRot="1" noChangeAspect="1" noChangeArrowheads="1" noTextEdit="1"/>
          </p:cNvSpPr>
          <p:nvPr>
            <p:ph type="sldImg"/>
          </p:nvPr>
        </p:nvSpPr>
        <p:spPr>
          <a:ln/>
        </p:spPr>
      </p:sp>
      <p:sp>
        <p:nvSpPr>
          <p:cNvPr id="91139" name="Rectangle 1027"/>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04FB6250-28B9-4A45-A43E-3F264E8AFA75}" type="slidenum">
              <a:rPr lang="en-US"/>
              <a:pPr/>
              <a:t>2</a:t>
            </a:fld>
            <a:endParaRPr lang="en-US"/>
          </a:p>
        </p:txBody>
      </p:sp>
      <p:sp>
        <p:nvSpPr>
          <p:cNvPr id="15362" name="Rectangle 2"/>
          <p:cNvSpPr>
            <a:spLocks noGrp="1" noRot="1" noChangeAspect="1" noChangeArrowheads="1" noTextEdit="1"/>
          </p:cNvSpPr>
          <p:nvPr>
            <p:ph type="sldImg"/>
          </p:nvPr>
        </p:nvSpPr>
        <p:spPr>
          <a:ln/>
        </p:spPr>
      </p:sp>
      <p:sp>
        <p:nvSpPr>
          <p:cNvPr id="153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002CF01D-6D5F-4830-B60C-855598774E95}" type="slidenum">
              <a:rPr lang="en-US"/>
              <a:pPr/>
              <a:t>20</a:t>
            </a:fld>
            <a:endParaRPr lang="en-US"/>
          </a:p>
        </p:txBody>
      </p:sp>
      <p:sp>
        <p:nvSpPr>
          <p:cNvPr id="92162" name="Rectangle 1026"/>
          <p:cNvSpPr>
            <a:spLocks noGrp="1" noRot="1" noChangeAspect="1" noChangeArrowheads="1" noTextEdit="1"/>
          </p:cNvSpPr>
          <p:nvPr>
            <p:ph type="sldImg"/>
          </p:nvPr>
        </p:nvSpPr>
        <p:spPr>
          <a:ln/>
        </p:spPr>
      </p:sp>
      <p:sp>
        <p:nvSpPr>
          <p:cNvPr id="92163" name="Rectangle 1027"/>
          <p:cNvSpPr>
            <a:spLocks noGrp="1" noChangeArrowheads="1"/>
          </p:cNvSpPr>
          <p:nvPr>
            <p:ph type="body" idx="1"/>
          </p:nvPr>
        </p:nvSpPr>
        <p:spPr/>
        <p:txBody>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C207A522-7EB9-4896-994F-31E167D82C6F}" type="slidenum">
              <a:rPr lang="en-US"/>
              <a:pPr/>
              <a:t>21</a:t>
            </a:fld>
            <a:endParaRPr lang="en-US"/>
          </a:p>
        </p:txBody>
      </p:sp>
      <p:sp>
        <p:nvSpPr>
          <p:cNvPr id="93186" name="Rectangle 2"/>
          <p:cNvSpPr>
            <a:spLocks noGrp="1" noRot="1" noChangeAspect="1" noChangeArrowheads="1" noTextEdit="1"/>
          </p:cNvSpPr>
          <p:nvPr>
            <p:ph type="sldImg"/>
          </p:nvPr>
        </p:nvSpPr>
        <p:spPr>
          <a:ln/>
        </p:spPr>
      </p:sp>
      <p:sp>
        <p:nvSpPr>
          <p:cNvPr id="931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7F78EF3E-6ACD-48E4-AB25-5BD701A35CC3}" type="slidenum">
              <a:rPr lang="en-US"/>
              <a:pPr/>
              <a:t>22</a:t>
            </a:fld>
            <a:endParaRPr lang="en-US"/>
          </a:p>
        </p:txBody>
      </p:sp>
      <p:sp>
        <p:nvSpPr>
          <p:cNvPr id="94210" name="Rectangle 2"/>
          <p:cNvSpPr>
            <a:spLocks noGrp="1" noRot="1" noChangeAspect="1" noChangeArrowheads="1" noTextEdit="1"/>
          </p:cNvSpPr>
          <p:nvPr>
            <p:ph type="sldImg"/>
          </p:nvPr>
        </p:nvSpPr>
        <p:spPr>
          <a:ln/>
        </p:spPr>
      </p:sp>
      <p:sp>
        <p:nvSpPr>
          <p:cNvPr id="942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8622292B-796E-4ADE-B3B0-85224CCDFA9A}" type="slidenum">
              <a:rPr lang="en-US"/>
              <a:pPr/>
              <a:t>23</a:t>
            </a:fld>
            <a:endParaRPr lang="en-US"/>
          </a:p>
        </p:txBody>
      </p:sp>
      <p:sp>
        <p:nvSpPr>
          <p:cNvPr id="95234" name="Rectangle 2"/>
          <p:cNvSpPr>
            <a:spLocks noGrp="1" noRot="1" noChangeAspect="1" noChangeArrowheads="1" noTextEdit="1"/>
          </p:cNvSpPr>
          <p:nvPr>
            <p:ph type="sldImg"/>
          </p:nvPr>
        </p:nvSpPr>
        <p:spPr>
          <a:ln/>
        </p:spPr>
      </p:sp>
      <p:sp>
        <p:nvSpPr>
          <p:cNvPr id="952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12D8EF8A-38F9-4400-88D3-998453C62825}" type="slidenum">
              <a:rPr lang="en-US"/>
              <a:pPr/>
              <a:t>24</a:t>
            </a:fld>
            <a:endParaRPr lang="en-US"/>
          </a:p>
        </p:txBody>
      </p:sp>
      <p:sp>
        <p:nvSpPr>
          <p:cNvPr id="152578" name="Rectangle 2"/>
          <p:cNvSpPr>
            <a:spLocks noGrp="1" noRot="1" noChangeAspect="1" noChangeArrowheads="1" noTextEdit="1"/>
          </p:cNvSpPr>
          <p:nvPr>
            <p:ph type="sldImg"/>
          </p:nvPr>
        </p:nvSpPr>
        <p:spPr>
          <a:ln/>
        </p:spPr>
      </p:sp>
      <p:sp>
        <p:nvSpPr>
          <p:cNvPr id="1525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E7B74D31-9C88-45AC-B123-54D27C12B4F5}" type="slidenum">
              <a:rPr lang="en-US"/>
              <a:pPr/>
              <a:t>25</a:t>
            </a:fld>
            <a:endParaRPr lang="en-US"/>
          </a:p>
        </p:txBody>
      </p:sp>
      <p:sp>
        <p:nvSpPr>
          <p:cNvPr id="153602" name="Rectangle 2"/>
          <p:cNvSpPr>
            <a:spLocks noGrp="1" noRot="1" noChangeAspect="1" noChangeArrowheads="1" noTextEdit="1"/>
          </p:cNvSpPr>
          <p:nvPr>
            <p:ph type="sldImg"/>
          </p:nvPr>
        </p:nvSpPr>
        <p:spPr>
          <a:ln/>
        </p:spPr>
      </p:sp>
      <p:sp>
        <p:nvSpPr>
          <p:cNvPr id="1536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B90CC279-D57C-41E4-9DA7-103C0B1FDD75}" type="slidenum">
              <a:rPr lang="en-US"/>
              <a:pPr/>
              <a:t>26</a:t>
            </a:fld>
            <a:endParaRPr lang="en-US"/>
          </a:p>
        </p:txBody>
      </p:sp>
      <p:sp>
        <p:nvSpPr>
          <p:cNvPr id="155650" name="Rectangle 2"/>
          <p:cNvSpPr>
            <a:spLocks noGrp="1" noRot="1" noChangeAspect="1" noChangeArrowheads="1" noTextEdit="1"/>
          </p:cNvSpPr>
          <p:nvPr>
            <p:ph type="sldImg"/>
          </p:nvPr>
        </p:nvSpPr>
        <p:spPr>
          <a:ln/>
        </p:spPr>
      </p:sp>
      <p:sp>
        <p:nvSpPr>
          <p:cNvPr id="1556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132BE726-4C38-405A-9FFE-892D0996855E}" type="slidenum">
              <a:rPr lang="en-US"/>
              <a:pPr/>
              <a:t>27</a:t>
            </a:fld>
            <a:endParaRPr lang="en-US"/>
          </a:p>
        </p:txBody>
      </p:sp>
      <p:sp>
        <p:nvSpPr>
          <p:cNvPr id="96258" name="Rectangle 2"/>
          <p:cNvSpPr>
            <a:spLocks noGrp="1" noRot="1" noChangeAspect="1" noChangeArrowheads="1" noTextEdit="1"/>
          </p:cNvSpPr>
          <p:nvPr>
            <p:ph type="sldImg"/>
          </p:nvPr>
        </p:nvSpPr>
        <p:spPr>
          <a:ln/>
        </p:spPr>
      </p:sp>
      <p:sp>
        <p:nvSpPr>
          <p:cNvPr id="962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560BB5F9-1443-45A5-99FD-F09D7B5D67CA}" type="slidenum">
              <a:rPr lang="en-US"/>
              <a:pPr/>
              <a:t>28</a:t>
            </a:fld>
            <a:endParaRPr lang="en-US"/>
          </a:p>
        </p:txBody>
      </p:sp>
      <p:sp>
        <p:nvSpPr>
          <p:cNvPr id="97282" name="Rectangle 2"/>
          <p:cNvSpPr>
            <a:spLocks noGrp="1" noRot="1" noChangeAspect="1" noChangeArrowheads="1" noTextEdit="1"/>
          </p:cNvSpPr>
          <p:nvPr>
            <p:ph type="sldImg"/>
          </p:nvPr>
        </p:nvSpPr>
        <p:spPr>
          <a:ln/>
        </p:spPr>
      </p:sp>
      <p:sp>
        <p:nvSpPr>
          <p:cNvPr id="972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FA34CBDE-9FFC-4AF7-A1FE-4AC5D24670D4}" type="slidenum">
              <a:rPr lang="en-US"/>
              <a:pPr/>
              <a:t>29</a:t>
            </a:fld>
            <a:endParaRPr lang="en-US"/>
          </a:p>
        </p:txBody>
      </p:sp>
      <p:sp>
        <p:nvSpPr>
          <p:cNvPr id="98306" name="Rectangle 2"/>
          <p:cNvSpPr>
            <a:spLocks noGrp="1" noRot="1" noChangeAspect="1" noChangeArrowheads="1" noTextEdit="1"/>
          </p:cNvSpPr>
          <p:nvPr>
            <p:ph type="sldImg"/>
          </p:nvPr>
        </p:nvSpPr>
        <p:spPr>
          <a:ln/>
        </p:spPr>
      </p:sp>
      <p:sp>
        <p:nvSpPr>
          <p:cNvPr id="983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AB1A6D09-E5AD-4E64-B8D8-3363B7D4A520}" type="slidenum">
              <a:rPr lang="en-US"/>
              <a:pPr/>
              <a:t>3</a:t>
            </a:fld>
            <a:endParaRPr lang="en-US"/>
          </a:p>
        </p:txBody>
      </p:sp>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7484DD5F-FB71-4775-96F4-28A3F30EE363}" type="slidenum">
              <a:rPr lang="en-US"/>
              <a:pPr/>
              <a:t>30</a:t>
            </a:fld>
            <a:endParaRPr lang="en-US"/>
          </a:p>
        </p:txBody>
      </p:sp>
      <p:sp>
        <p:nvSpPr>
          <p:cNvPr id="99330" name="Rectangle 1026"/>
          <p:cNvSpPr>
            <a:spLocks noGrp="1" noRot="1" noChangeAspect="1" noChangeArrowheads="1" noTextEdit="1"/>
          </p:cNvSpPr>
          <p:nvPr>
            <p:ph type="sldImg"/>
          </p:nvPr>
        </p:nvSpPr>
        <p:spPr>
          <a:ln/>
        </p:spPr>
      </p:sp>
      <p:sp>
        <p:nvSpPr>
          <p:cNvPr id="99331" name="Rectangle 1027"/>
          <p:cNvSpPr>
            <a:spLocks noGrp="1" noChangeArrowheads="1"/>
          </p:cNvSpPr>
          <p:nvPr>
            <p:ph type="body" idx="1"/>
          </p:nvPr>
        </p:nvSpPr>
        <p:spPr/>
        <p:txBody>
          <a:bodyPr/>
          <a:lstStyle/>
          <a:p>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443A5B55-ACA0-4E2D-80FA-2025F355C35D}" type="slidenum">
              <a:rPr lang="en-US"/>
              <a:pPr/>
              <a:t>31</a:t>
            </a:fld>
            <a:endParaRPr lang="en-US"/>
          </a:p>
        </p:txBody>
      </p:sp>
      <p:sp>
        <p:nvSpPr>
          <p:cNvPr id="100354" name="Rectangle 2"/>
          <p:cNvSpPr>
            <a:spLocks noGrp="1" noRot="1" noChangeAspect="1" noChangeArrowheads="1" noTextEdit="1"/>
          </p:cNvSpPr>
          <p:nvPr>
            <p:ph type="sldImg"/>
          </p:nvPr>
        </p:nvSpPr>
        <p:spPr>
          <a:ln/>
        </p:spPr>
      </p:sp>
      <p:sp>
        <p:nvSpPr>
          <p:cNvPr id="1003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218F0D89-CD08-4DCB-9C7C-2D701BF6A0EF}" type="slidenum">
              <a:rPr lang="en-US"/>
              <a:pPr/>
              <a:t>32</a:t>
            </a:fld>
            <a:endParaRPr lang="en-US"/>
          </a:p>
        </p:txBody>
      </p:sp>
      <p:sp>
        <p:nvSpPr>
          <p:cNvPr id="101378" name="Rectangle 2"/>
          <p:cNvSpPr>
            <a:spLocks noGrp="1" noRot="1" noChangeAspect="1" noChangeArrowheads="1" noTextEdit="1"/>
          </p:cNvSpPr>
          <p:nvPr>
            <p:ph type="sldImg"/>
          </p:nvPr>
        </p:nvSpPr>
        <p:spPr>
          <a:ln/>
        </p:spPr>
      </p:sp>
      <p:sp>
        <p:nvSpPr>
          <p:cNvPr id="1013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B5752E0B-8098-4B15-8674-BDE78DB2F1F0}" type="slidenum">
              <a:rPr lang="en-US"/>
              <a:pPr/>
              <a:t>33</a:t>
            </a:fld>
            <a:endParaRPr lang="en-US"/>
          </a:p>
        </p:txBody>
      </p:sp>
      <p:sp>
        <p:nvSpPr>
          <p:cNvPr id="102402" name="Rectangle 2"/>
          <p:cNvSpPr>
            <a:spLocks noGrp="1" noRot="1" noChangeAspect="1" noChangeArrowheads="1" noTextEdit="1"/>
          </p:cNvSpPr>
          <p:nvPr>
            <p:ph type="sldImg"/>
          </p:nvPr>
        </p:nvSpPr>
        <p:spPr>
          <a:ln/>
        </p:spPr>
      </p:sp>
      <p:sp>
        <p:nvSpPr>
          <p:cNvPr id="1024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A7825E5B-3F24-44FB-B632-2ED38EADC490}" type="slidenum">
              <a:rPr lang="en-US"/>
              <a:pPr/>
              <a:t>34</a:t>
            </a:fld>
            <a:endParaRPr lang="en-US"/>
          </a:p>
        </p:txBody>
      </p:sp>
      <p:sp>
        <p:nvSpPr>
          <p:cNvPr id="103426" name="Rectangle 2"/>
          <p:cNvSpPr>
            <a:spLocks noGrp="1" noRot="1" noChangeAspect="1" noChangeArrowheads="1" noTextEdit="1"/>
          </p:cNvSpPr>
          <p:nvPr>
            <p:ph type="sldImg"/>
          </p:nvPr>
        </p:nvSpPr>
        <p:spPr>
          <a:ln/>
        </p:spPr>
      </p:sp>
      <p:sp>
        <p:nvSpPr>
          <p:cNvPr id="1034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1546E23F-141A-49B1-9DF9-9A36FA7008F3}" type="slidenum">
              <a:rPr lang="en-US"/>
              <a:pPr/>
              <a:t>35</a:t>
            </a:fld>
            <a:endParaRPr lang="en-US"/>
          </a:p>
        </p:txBody>
      </p:sp>
      <p:sp>
        <p:nvSpPr>
          <p:cNvPr id="157698" name="Rectangle 2"/>
          <p:cNvSpPr>
            <a:spLocks noGrp="1" noRot="1" noChangeAspect="1" noChangeArrowheads="1" noTextEdit="1"/>
          </p:cNvSpPr>
          <p:nvPr>
            <p:ph type="sldImg"/>
          </p:nvPr>
        </p:nvSpPr>
        <p:spPr>
          <a:ln/>
        </p:spPr>
      </p:sp>
      <p:sp>
        <p:nvSpPr>
          <p:cNvPr id="1576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DAAA1E97-AA25-4258-A147-6B8E70D5D7AB}" type="slidenum">
              <a:rPr lang="en-US"/>
              <a:pPr/>
              <a:t>36</a:t>
            </a:fld>
            <a:endParaRPr lang="en-US"/>
          </a:p>
        </p:txBody>
      </p:sp>
      <p:sp>
        <p:nvSpPr>
          <p:cNvPr id="179202" name="Rectangle 2"/>
          <p:cNvSpPr>
            <a:spLocks noGrp="1" noRot="1" noChangeAspect="1" noChangeArrowheads="1" noTextEdit="1"/>
          </p:cNvSpPr>
          <p:nvPr>
            <p:ph type="sldImg"/>
          </p:nvPr>
        </p:nvSpPr>
        <p:spPr>
          <a:ln/>
        </p:spPr>
      </p:sp>
      <p:sp>
        <p:nvSpPr>
          <p:cNvPr id="1792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04ABD660-C296-496F-B088-B0FD764EE8D0}" type="slidenum">
              <a:rPr lang="en-US"/>
              <a:pPr/>
              <a:t>37</a:t>
            </a:fld>
            <a:endParaRPr lang="en-US"/>
          </a:p>
        </p:txBody>
      </p:sp>
      <p:sp>
        <p:nvSpPr>
          <p:cNvPr id="104450" name="Rectangle 1026"/>
          <p:cNvSpPr>
            <a:spLocks noGrp="1" noRot="1" noChangeAspect="1" noChangeArrowheads="1" noTextEdit="1"/>
          </p:cNvSpPr>
          <p:nvPr>
            <p:ph type="sldImg"/>
          </p:nvPr>
        </p:nvSpPr>
        <p:spPr>
          <a:ln/>
        </p:spPr>
      </p:sp>
      <p:sp>
        <p:nvSpPr>
          <p:cNvPr id="104451" name="Rectangle 1027"/>
          <p:cNvSpPr>
            <a:spLocks noGrp="1" noChangeArrowheads="1"/>
          </p:cNvSpPr>
          <p:nvPr>
            <p:ph type="body" idx="1"/>
          </p:nvPr>
        </p:nvSpPr>
        <p:spPr/>
        <p:txBody>
          <a:bodyPr/>
          <a:lstStyle/>
          <a:p>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3B42010A-DCA5-4AE2-A16C-AB0515BE0C4D}" type="slidenum">
              <a:rPr lang="en-US"/>
              <a:pPr/>
              <a:t>38</a:t>
            </a:fld>
            <a:endParaRPr lang="en-US"/>
          </a:p>
        </p:txBody>
      </p:sp>
      <p:sp>
        <p:nvSpPr>
          <p:cNvPr id="105474" name="Rectangle 2"/>
          <p:cNvSpPr>
            <a:spLocks noGrp="1" noRot="1" noChangeAspect="1" noChangeArrowheads="1" noTextEdit="1"/>
          </p:cNvSpPr>
          <p:nvPr>
            <p:ph type="sldImg"/>
          </p:nvPr>
        </p:nvSpPr>
        <p:spPr>
          <a:ln/>
        </p:spPr>
      </p:sp>
      <p:sp>
        <p:nvSpPr>
          <p:cNvPr id="1054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E94D9FBD-28D5-4D94-BDC1-004EDC7270F3}" type="slidenum">
              <a:rPr lang="en-US"/>
              <a:pPr/>
              <a:t>39</a:t>
            </a:fld>
            <a:endParaRPr lang="en-US"/>
          </a:p>
        </p:txBody>
      </p:sp>
      <p:sp>
        <p:nvSpPr>
          <p:cNvPr id="106498" name="Rectangle 2"/>
          <p:cNvSpPr>
            <a:spLocks noGrp="1" noRot="1" noChangeAspect="1" noChangeArrowheads="1" noTextEdit="1"/>
          </p:cNvSpPr>
          <p:nvPr>
            <p:ph type="sldImg"/>
          </p:nvPr>
        </p:nvSpPr>
        <p:spPr>
          <a:ln/>
        </p:spPr>
      </p:sp>
      <p:sp>
        <p:nvSpPr>
          <p:cNvPr id="1064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9E0E0A2F-97D2-43CC-8F46-BE86CE8A783F}" type="slidenum">
              <a:rPr lang="en-US"/>
              <a:pPr/>
              <a:t>4</a:t>
            </a:fld>
            <a:endParaRPr lang="en-US"/>
          </a:p>
        </p:txBody>
      </p:sp>
      <p:sp>
        <p:nvSpPr>
          <p:cNvPr id="17410" name="Rectangle 2"/>
          <p:cNvSpPr>
            <a:spLocks noGrp="1" noRot="1" noChangeAspect="1" noChangeArrowheads="1" noTextEdit="1"/>
          </p:cNvSpPr>
          <p:nvPr>
            <p:ph type="sldImg"/>
          </p:nvPr>
        </p:nvSpPr>
        <p:spPr>
          <a:ln/>
        </p:spPr>
      </p:sp>
      <p:sp>
        <p:nvSpPr>
          <p:cNvPr id="17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C09322AB-806A-4488-B791-6269A1AF1375}" type="slidenum">
              <a:rPr lang="en-US"/>
              <a:pPr/>
              <a:t>40</a:t>
            </a:fld>
            <a:endParaRPr lang="en-US"/>
          </a:p>
        </p:txBody>
      </p:sp>
      <p:sp>
        <p:nvSpPr>
          <p:cNvPr id="107522" name="Rectangle 2"/>
          <p:cNvSpPr>
            <a:spLocks noGrp="1" noRot="1" noChangeAspect="1" noChangeArrowheads="1" noTextEdit="1"/>
          </p:cNvSpPr>
          <p:nvPr>
            <p:ph type="sldImg"/>
          </p:nvPr>
        </p:nvSpPr>
        <p:spPr>
          <a:ln/>
        </p:spPr>
      </p:sp>
      <p:sp>
        <p:nvSpPr>
          <p:cNvPr id="1075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C34C4C4F-326C-4EC1-9C3E-DDFE5590544F}" type="slidenum">
              <a:rPr lang="en-US"/>
              <a:pPr/>
              <a:t>41</a:t>
            </a:fld>
            <a:endParaRPr lang="en-US"/>
          </a:p>
        </p:txBody>
      </p:sp>
      <p:sp>
        <p:nvSpPr>
          <p:cNvPr id="108546" name="Rectangle 2"/>
          <p:cNvSpPr>
            <a:spLocks noGrp="1" noRot="1" noChangeAspect="1" noChangeArrowheads="1" noTextEdit="1"/>
          </p:cNvSpPr>
          <p:nvPr>
            <p:ph type="sldImg"/>
          </p:nvPr>
        </p:nvSpPr>
        <p:spPr>
          <a:ln/>
        </p:spPr>
      </p:sp>
      <p:sp>
        <p:nvSpPr>
          <p:cNvPr id="1085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A9995C0C-79E7-469D-A22D-43C52633095B}" type="slidenum">
              <a:rPr lang="en-US"/>
              <a:pPr/>
              <a:t>42</a:t>
            </a:fld>
            <a:endParaRPr lang="en-US"/>
          </a:p>
        </p:txBody>
      </p:sp>
      <p:sp>
        <p:nvSpPr>
          <p:cNvPr id="109570" name="Rectangle 2"/>
          <p:cNvSpPr>
            <a:spLocks noGrp="1" noRot="1" noChangeAspect="1" noChangeArrowheads="1" noTextEdit="1"/>
          </p:cNvSpPr>
          <p:nvPr>
            <p:ph type="sldImg"/>
          </p:nvPr>
        </p:nvSpPr>
        <p:spPr>
          <a:ln/>
        </p:spPr>
      </p:sp>
      <p:sp>
        <p:nvSpPr>
          <p:cNvPr id="1095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FA7B1586-2462-4E57-A485-AE2A9FB1449F}" type="slidenum">
              <a:rPr lang="en-US"/>
              <a:pPr/>
              <a:t>43</a:t>
            </a:fld>
            <a:endParaRPr lang="en-US"/>
          </a:p>
        </p:txBody>
      </p:sp>
      <p:sp>
        <p:nvSpPr>
          <p:cNvPr id="110594" name="Rectangle 2"/>
          <p:cNvSpPr>
            <a:spLocks noGrp="1" noRot="1" noChangeAspect="1" noChangeArrowheads="1" noTextEdit="1"/>
          </p:cNvSpPr>
          <p:nvPr>
            <p:ph type="sldImg"/>
          </p:nvPr>
        </p:nvSpPr>
        <p:spPr>
          <a:ln/>
        </p:spPr>
      </p:sp>
      <p:sp>
        <p:nvSpPr>
          <p:cNvPr id="1105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E600AECD-D663-4403-9141-E1961BA359CB}" type="slidenum">
              <a:rPr lang="en-US"/>
              <a:pPr/>
              <a:t>44</a:t>
            </a:fld>
            <a:endParaRPr lang="en-US"/>
          </a:p>
        </p:txBody>
      </p:sp>
      <p:sp>
        <p:nvSpPr>
          <p:cNvPr id="111618" name="Rectangle 2"/>
          <p:cNvSpPr>
            <a:spLocks noGrp="1" noRot="1" noChangeAspect="1" noChangeArrowheads="1" noTextEdit="1"/>
          </p:cNvSpPr>
          <p:nvPr>
            <p:ph type="sldImg"/>
          </p:nvPr>
        </p:nvSpPr>
        <p:spPr>
          <a:ln/>
        </p:spPr>
      </p:sp>
      <p:sp>
        <p:nvSpPr>
          <p:cNvPr id="1116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EC3CA704-B4D4-4450-9AE1-F3953BE7D240}" type="slidenum">
              <a:rPr lang="en-US"/>
              <a:pPr/>
              <a:t>45</a:t>
            </a:fld>
            <a:endParaRPr lang="en-US"/>
          </a:p>
        </p:txBody>
      </p:sp>
      <p:sp>
        <p:nvSpPr>
          <p:cNvPr id="112642" name="Rectangle 2"/>
          <p:cNvSpPr>
            <a:spLocks noGrp="1" noRot="1" noChangeAspect="1" noChangeArrowheads="1" noTextEdit="1"/>
          </p:cNvSpPr>
          <p:nvPr>
            <p:ph type="sldImg"/>
          </p:nvPr>
        </p:nvSpPr>
        <p:spPr>
          <a:ln/>
        </p:spPr>
      </p:sp>
      <p:sp>
        <p:nvSpPr>
          <p:cNvPr id="1126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5EC7C09E-062B-4A8D-B0AB-FE52B33A5B90}" type="slidenum">
              <a:rPr lang="en-US"/>
              <a:pPr/>
              <a:t>46</a:t>
            </a:fld>
            <a:endParaRPr lang="en-US"/>
          </a:p>
        </p:txBody>
      </p:sp>
      <p:sp>
        <p:nvSpPr>
          <p:cNvPr id="113666" name="Rectangle 2"/>
          <p:cNvSpPr>
            <a:spLocks noGrp="1" noRot="1" noChangeAspect="1" noChangeArrowheads="1" noTextEdit="1"/>
          </p:cNvSpPr>
          <p:nvPr>
            <p:ph type="sldImg"/>
          </p:nvPr>
        </p:nvSpPr>
        <p:spPr>
          <a:ln/>
        </p:spPr>
      </p:sp>
      <p:sp>
        <p:nvSpPr>
          <p:cNvPr id="1136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69E48D01-6B91-4AF5-B3E8-EE15ABFCB907}" type="slidenum">
              <a:rPr lang="en-US"/>
              <a:pPr/>
              <a:t>47</a:t>
            </a:fld>
            <a:endParaRPr lang="en-US"/>
          </a:p>
        </p:txBody>
      </p:sp>
      <p:sp>
        <p:nvSpPr>
          <p:cNvPr id="114690" name="Rectangle 2"/>
          <p:cNvSpPr>
            <a:spLocks noGrp="1" noRot="1" noChangeAspect="1" noChangeArrowheads="1" noTextEdit="1"/>
          </p:cNvSpPr>
          <p:nvPr>
            <p:ph type="sldImg"/>
          </p:nvPr>
        </p:nvSpPr>
        <p:spPr>
          <a:ln/>
        </p:spPr>
      </p:sp>
      <p:sp>
        <p:nvSpPr>
          <p:cNvPr id="1146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E45F952E-DD22-449B-802D-7DA1B787DDB2}" type="slidenum">
              <a:rPr lang="en-US"/>
              <a:pPr/>
              <a:t>48</a:t>
            </a:fld>
            <a:endParaRPr lang="en-US"/>
          </a:p>
        </p:txBody>
      </p:sp>
      <p:sp>
        <p:nvSpPr>
          <p:cNvPr id="115714" name="Rectangle 2"/>
          <p:cNvSpPr>
            <a:spLocks noGrp="1" noRot="1" noChangeAspect="1" noChangeArrowheads="1" noTextEdit="1"/>
          </p:cNvSpPr>
          <p:nvPr>
            <p:ph type="sldImg"/>
          </p:nvPr>
        </p:nvSpPr>
        <p:spPr>
          <a:ln/>
        </p:spPr>
      </p:sp>
      <p:sp>
        <p:nvSpPr>
          <p:cNvPr id="1157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B9E66302-71D2-4718-9314-5341CF9527B5}" type="slidenum">
              <a:rPr lang="en-US"/>
              <a:pPr/>
              <a:t>49</a:t>
            </a:fld>
            <a:endParaRPr lang="en-US"/>
          </a:p>
        </p:txBody>
      </p:sp>
      <p:sp>
        <p:nvSpPr>
          <p:cNvPr id="116738" name="Rectangle 2"/>
          <p:cNvSpPr>
            <a:spLocks noGrp="1" noRot="1" noChangeAspect="1" noChangeArrowheads="1" noTextEdit="1"/>
          </p:cNvSpPr>
          <p:nvPr>
            <p:ph type="sldImg"/>
          </p:nvPr>
        </p:nvSpPr>
        <p:spPr>
          <a:ln/>
        </p:spPr>
      </p:sp>
      <p:sp>
        <p:nvSpPr>
          <p:cNvPr id="1167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245460FB-E355-4132-B589-F6B0EF2AE45B}" type="slidenum">
              <a:rPr lang="en-US"/>
              <a:pPr/>
              <a:t>5</a:t>
            </a:fld>
            <a:endParaRPr lang="en-US"/>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28034612-D6F9-4544-BFDC-CA471F14B76E}" type="slidenum">
              <a:rPr lang="en-US"/>
              <a:pPr/>
              <a:t>50</a:t>
            </a:fld>
            <a:endParaRPr lang="en-US"/>
          </a:p>
        </p:txBody>
      </p:sp>
      <p:sp>
        <p:nvSpPr>
          <p:cNvPr id="117762" name="Rectangle 2"/>
          <p:cNvSpPr>
            <a:spLocks noGrp="1" noRot="1" noChangeAspect="1" noChangeArrowheads="1" noTextEdit="1"/>
          </p:cNvSpPr>
          <p:nvPr>
            <p:ph type="sldImg"/>
          </p:nvPr>
        </p:nvSpPr>
        <p:spPr>
          <a:ln/>
        </p:spPr>
      </p:sp>
      <p:sp>
        <p:nvSpPr>
          <p:cNvPr id="1177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28BBC202-C49C-4DF7-8001-CB945278CE3E}" type="slidenum">
              <a:rPr lang="en-US"/>
              <a:pPr/>
              <a:t>51</a:t>
            </a:fld>
            <a:endParaRPr lang="en-US"/>
          </a:p>
        </p:txBody>
      </p:sp>
      <p:sp>
        <p:nvSpPr>
          <p:cNvPr id="118786" name="Rectangle 2"/>
          <p:cNvSpPr>
            <a:spLocks noGrp="1" noRot="1" noChangeAspect="1" noChangeArrowheads="1" noTextEdit="1"/>
          </p:cNvSpPr>
          <p:nvPr>
            <p:ph type="sldImg"/>
          </p:nvPr>
        </p:nvSpPr>
        <p:spPr>
          <a:ln/>
        </p:spPr>
      </p:sp>
      <p:sp>
        <p:nvSpPr>
          <p:cNvPr id="1187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FFC770E7-D246-4918-A9D0-086163C82519}" type="slidenum">
              <a:rPr lang="en-US"/>
              <a:pPr/>
              <a:t>52</a:t>
            </a:fld>
            <a:endParaRPr lang="en-US"/>
          </a:p>
        </p:txBody>
      </p:sp>
      <p:sp>
        <p:nvSpPr>
          <p:cNvPr id="119810" name="Rectangle 2"/>
          <p:cNvSpPr>
            <a:spLocks noGrp="1" noRot="1" noChangeAspect="1" noChangeArrowheads="1" noTextEdit="1"/>
          </p:cNvSpPr>
          <p:nvPr>
            <p:ph type="sldImg"/>
          </p:nvPr>
        </p:nvSpPr>
        <p:spPr>
          <a:ln/>
        </p:spPr>
      </p:sp>
      <p:sp>
        <p:nvSpPr>
          <p:cNvPr id="1198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CA846CE7-C053-44EB-959B-B38ADBABB67F}" type="slidenum">
              <a:rPr lang="en-US"/>
              <a:pPr/>
              <a:t>53</a:t>
            </a:fld>
            <a:endParaRPr lang="en-US"/>
          </a:p>
        </p:txBody>
      </p:sp>
      <p:sp>
        <p:nvSpPr>
          <p:cNvPr id="120834" name="Rectangle 2"/>
          <p:cNvSpPr>
            <a:spLocks noGrp="1" noRot="1" noChangeAspect="1" noChangeArrowheads="1" noTextEdit="1"/>
          </p:cNvSpPr>
          <p:nvPr>
            <p:ph type="sldImg"/>
          </p:nvPr>
        </p:nvSpPr>
        <p:spPr>
          <a:ln/>
        </p:spPr>
      </p:sp>
      <p:sp>
        <p:nvSpPr>
          <p:cNvPr id="1208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75B5FBD0-3A0A-4441-A649-D3144C2596E2}" type="slidenum">
              <a:rPr lang="en-US"/>
              <a:pPr/>
              <a:t>54</a:t>
            </a:fld>
            <a:endParaRPr lang="en-US"/>
          </a:p>
        </p:txBody>
      </p:sp>
      <p:sp>
        <p:nvSpPr>
          <p:cNvPr id="121858" name="Rectangle 2"/>
          <p:cNvSpPr>
            <a:spLocks noGrp="1" noRot="1" noChangeAspect="1" noChangeArrowheads="1" noTextEdit="1"/>
          </p:cNvSpPr>
          <p:nvPr>
            <p:ph type="sldImg"/>
          </p:nvPr>
        </p:nvSpPr>
        <p:spPr>
          <a:ln/>
        </p:spPr>
      </p:sp>
      <p:sp>
        <p:nvSpPr>
          <p:cNvPr id="1218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3BB738EB-A44E-41A9-BBA7-398774713C01}" type="slidenum">
              <a:rPr lang="en-US"/>
              <a:pPr/>
              <a:t>55</a:t>
            </a:fld>
            <a:endParaRPr lang="en-US"/>
          </a:p>
        </p:txBody>
      </p:sp>
      <p:sp>
        <p:nvSpPr>
          <p:cNvPr id="122882" name="Rectangle 2"/>
          <p:cNvSpPr>
            <a:spLocks noGrp="1" noRot="1" noChangeAspect="1" noChangeArrowheads="1" noTextEdit="1"/>
          </p:cNvSpPr>
          <p:nvPr>
            <p:ph type="sldImg"/>
          </p:nvPr>
        </p:nvSpPr>
        <p:spPr>
          <a:ln/>
        </p:spPr>
      </p:sp>
      <p:sp>
        <p:nvSpPr>
          <p:cNvPr id="1228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D6A931EC-04F4-4205-9E44-56CB720E9A64}" type="slidenum">
              <a:rPr lang="en-US"/>
              <a:pPr/>
              <a:t>56</a:t>
            </a:fld>
            <a:endParaRPr lang="en-US"/>
          </a:p>
        </p:txBody>
      </p:sp>
      <p:sp>
        <p:nvSpPr>
          <p:cNvPr id="159746" name="Rectangle 2"/>
          <p:cNvSpPr>
            <a:spLocks noGrp="1" noRot="1" noChangeAspect="1" noChangeArrowheads="1" noTextEdit="1"/>
          </p:cNvSpPr>
          <p:nvPr>
            <p:ph type="sldImg"/>
          </p:nvPr>
        </p:nvSpPr>
        <p:spPr>
          <a:ln/>
        </p:spPr>
      </p:sp>
      <p:sp>
        <p:nvSpPr>
          <p:cNvPr id="159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4F0B3476-B8B3-4016-B034-04AD67B862D0}" type="slidenum">
              <a:rPr lang="en-US"/>
              <a:pPr/>
              <a:t>57</a:t>
            </a:fld>
            <a:endParaRPr lang="en-US"/>
          </a:p>
        </p:txBody>
      </p:sp>
      <p:sp>
        <p:nvSpPr>
          <p:cNvPr id="181250" name="Rectangle 2"/>
          <p:cNvSpPr>
            <a:spLocks noGrp="1" noRot="1" noChangeAspect="1" noChangeArrowheads="1" noTextEdit="1"/>
          </p:cNvSpPr>
          <p:nvPr>
            <p:ph type="sldImg"/>
          </p:nvPr>
        </p:nvSpPr>
        <p:spPr>
          <a:ln/>
        </p:spPr>
      </p:sp>
      <p:sp>
        <p:nvSpPr>
          <p:cNvPr id="1812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85A04194-8898-4047-AE75-DD5248079295}" type="slidenum">
              <a:rPr lang="en-US"/>
              <a:pPr/>
              <a:t>58</a:t>
            </a:fld>
            <a:endParaRPr lang="en-US"/>
          </a:p>
        </p:txBody>
      </p:sp>
      <p:sp>
        <p:nvSpPr>
          <p:cNvPr id="123906" name="Rectangle 2"/>
          <p:cNvSpPr>
            <a:spLocks noGrp="1" noRot="1" noChangeAspect="1" noChangeArrowheads="1" noTextEdit="1"/>
          </p:cNvSpPr>
          <p:nvPr>
            <p:ph type="sldImg"/>
          </p:nvPr>
        </p:nvSpPr>
        <p:spPr>
          <a:ln/>
        </p:spPr>
      </p:sp>
      <p:sp>
        <p:nvSpPr>
          <p:cNvPr id="1239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97ADC59B-5C18-49C8-B207-EE80232E535E}" type="slidenum">
              <a:rPr lang="en-US"/>
              <a:pPr/>
              <a:t>59</a:t>
            </a:fld>
            <a:endParaRPr lang="en-US"/>
          </a:p>
        </p:txBody>
      </p:sp>
      <p:sp>
        <p:nvSpPr>
          <p:cNvPr id="124930" name="Rectangle 2"/>
          <p:cNvSpPr>
            <a:spLocks noGrp="1" noRot="1" noChangeAspect="1" noChangeArrowheads="1" noTextEdit="1"/>
          </p:cNvSpPr>
          <p:nvPr>
            <p:ph type="sldImg"/>
          </p:nvPr>
        </p:nvSpPr>
        <p:spPr>
          <a:ln/>
        </p:spPr>
      </p:sp>
      <p:sp>
        <p:nvSpPr>
          <p:cNvPr id="1249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14FF709B-8E07-42B1-B765-39180C3DED94}" type="slidenum">
              <a:rPr lang="en-US"/>
              <a:pPr/>
              <a:t>6</a:t>
            </a:fld>
            <a:endParaRPr lang="en-US"/>
          </a:p>
        </p:txBody>
      </p:sp>
      <p:sp>
        <p:nvSpPr>
          <p:cNvPr id="19458" name="Rectangle 2"/>
          <p:cNvSpPr>
            <a:spLocks noGrp="1" noRot="1" noChangeAspect="1" noChangeArrowheads="1" noTextEdit="1"/>
          </p:cNvSpPr>
          <p:nvPr>
            <p:ph type="sldImg"/>
          </p:nvPr>
        </p:nvSpPr>
        <p:spPr>
          <a:ln/>
        </p:spPr>
      </p:sp>
      <p:sp>
        <p:nvSpPr>
          <p:cNvPr id="194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B1E43A37-6D99-426A-8EE7-F77400CB0C0D}" type="slidenum">
              <a:rPr lang="en-US"/>
              <a:pPr/>
              <a:t>60</a:t>
            </a:fld>
            <a:endParaRPr lang="en-US"/>
          </a:p>
        </p:txBody>
      </p:sp>
      <p:sp>
        <p:nvSpPr>
          <p:cNvPr id="126978" name="Rectangle 2"/>
          <p:cNvSpPr>
            <a:spLocks noGrp="1" noRot="1" noChangeAspect="1" noChangeArrowheads="1" noTextEdit="1"/>
          </p:cNvSpPr>
          <p:nvPr>
            <p:ph type="sldImg"/>
          </p:nvPr>
        </p:nvSpPr>
        <p:spPr>
          <a:ln/>
        </p:spPr>
      </p:sp>
      <p:sp>
        <p:nvSpPr>
          <p:cNvPr id="1269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AE98D319-A913-4696-8DD7-F6E3B50A94DA}" type="slidenum">
              <a:rPr lang="en-US"/>
              <a:pPr/>
              <a:t>61</a:t>
            </a:fld>
            <a:endParaRPr lang="en-US"/>
          </a:p>
        </p:txBody>
      </p:sp>
      <p:sp>
        <p:nvSpPr>
          <p:cNvPr id="128002" name="Rectangle 2"/>
          <p:cNvSpPr>
            <a:spLocks noGrp="1" noRot="1" noChangeAspect="1" noChangeArrowheads="1" noTextEdit="1"/>
          </p:cNvSpPr>
          <p:nvPr>
            <p:ph type="sldImg"/>
          </p:nvPr>
        </p:nvSpPr>
        <p:spPr>
          <a:ln/>
        </p:spPr>
      </p:sp>
      <p:sp>
        <p:nvSpPr>
          <p:cNvPr id="1280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CFC94C63-7977-43E4-B186-F6429718C696}" type="slidenum">
              <a:rPr lang="en-US"/>
              <a:pPr/>
              <a:t>62</a:t>
            </a:fld>
            <a:endParaRPr lang="en-US"/>
          </a:p>
        </p:txBody>
      </p:sp>
      <p:sp>
        <p:nvSpPr>
          <p:cNvPr id="185346" name="Rectangle 2"/>
          <p:cNvSpPr>
            <a:spLocks noGrp="1" noRot="1" noChangeAspect="1" noChangeArrowheads="1" noTextEdit="1"/>
          </p:cNvSpPr>
          <p:nvPr>
            <p:ph type="sldImg"/>
          </p:nvPr>
        </p:nvSpPr>
        <p:spPr>
          <a:ln/>
        </p:spPr>
      </p:sp>
      <p:sp>
        <p:nvSpPr>
          <p:cNvPr id="1853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48D45579-8F36-4967-8FEC-48768FDA30AE}" type="slidenum">
              <a:rPr lang="en-US"/>
              <a:pPr/>
              <a:t>63</a:t>
            </a:fld>
            <a:endParaRPr lang="en-US"/>
          </a:p>
        </p:txBody>
      </p:sp>
      <p:sp>
        <p:nvSpPr>
          <p:cNvPr id="76802" name="Rectangle 2"/>
          <p:cNvSpPr>
            <a:spLocks noGrp="1" noRot="1" noChangeAspect="1" noChangeArrowheads="1" noTextEdit="1"/>
          </p:cNvSpPr>
          <p:nvPr>
            <p:ph type="sldImg"/>
          </p:nvPr>
        </p:nvSpPr>
        <p:spPr>
          <a:ln/>
        </p:spPr>
      </p:sp>
      <p:sp>
        <p:nvSpPr>
          <p:cNvPr id="768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0A0FA22D-9739-4D88-AA31-18096264877B}" type="slidenum">
              <a:rPr lang="en-US"/>
              <a:pPr/>
              <a:t>64</a:t>
            </a:fld>
            <a:endParaRPr lang="en-US"/>
          </a:p>
        </p:txBody>
      </p:sp>
      <p:sp>
        <p:nvSpPr>
          <p:cNvPr id="130050" name="Rectangle 2"/>
          <p:cNvSpPr>
            <a:spLocks noGrp="1" noRot="1" noChangeAspect="1" noChangeArrowheads="1" noTextEdit="1"/>
          </p:cNvSpPr>
          <p:nvPr>
            <p:ph type="sldImg"/>
          </p:nvPr>
        </p:nvSpPr>
        <p:spPr>
          <a:ln/>
        </p:spPr>
      </p:sp>
      <p:sp>
        <p:nvSpPr>
          <p:cNvPr id="1300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C2939870-56A5-4095-A7A4-B89437FB80EE}" type="slidenum">
              <a:rPr lang="en-US"/>
              <a:pPr/>
              <a:t>65</a:t>
            </a:fld>
            <a:endParaRPr lang="en-US"/>
          </a:p>
        </p:txBody>
      </p:sp>
      <p:sp>
        <p:nvSpPr>
          <p:cNvPr id="132098" name="Rectangle 2"/>
          <p:cNvSpPr>
            <a:spLocks noGrp="1" noRot="1" noChangeAspect="1" noChangeArrowheads="1" noTextEdit="1"/>
          </p:cNvSpPr>
          <p:nvPr>
            <p:ph type="sldImg"/>
          </p:nvPr>
        </p:nvSpPr>
        <p:spPr>
          <a:ln/>
        </p:spPr>
      </p:sp>
      <p:sp>
        <p:nvSpPr>
          <p:cNvPr id="1320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2F57C477-D0C8-4559-9B74-69A32A7838C9}" type="slidenum">
              <a:rPr lang="en-US"/>
              <a:pPr/>
              <a:t>66</a:t>
            </a:fld>
            <a:endParaRPr lang="en-US"/>
          </a:p>
        </p:txBody>
      </p:sp>
      <p:sp>
        <p:nvSpPr>
          <p:cNvPr id="133122" name="Rectangle 2"/>
          <p:cNvSpPr>
            <a:spLocks noGrp="1" noRot="1" noChangeAspect="1" noChangeArrowheads="1" noTextEdit="1"/>
          </p:cNvSpPr>
          <p:nvPr>
            <p:ph type="sldImg"/>
          </p:nvPr>
        </p:nvSpPr>
        <p:spPr>
          <a:ln/>
        </p:spPr>
      </p:sp>
      <p:sp>
        <p:nvSpPr>
          <p:cNvPr id="1331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02441381-724B-4183-A562-3EA5B621F689}" type="slidenum">
              <a:rPr lang="en-US"/>
              <a:pPr/>
              <a:t>67</a:t>
            </a:fld>
            <a:endParaRPr lang="en-US"/>
          </a:p>
        </p:txBody>
      </p:sp>
      <p:sp>
        <p:nvSpPr>
          <p:cNvPr id="187394" name="Rectangle 2"/>
          <p:cNvSpPr>
            <a:spLocks noGrp="1" noRot="1" noChangeAspect="1" noChangeArrowheads="1" noTextEdit="1"/>
          </p:cNvSpPr>
          <p:nvPr>
            <p:ph type="sldImg"/>
          </p:nvPr>
        </p:nvSpPr>
        <p:spPr>
          <a:ln/>
        </p:spPr>
      </p:sp>
      <p:sp>
        <p:nvSpPr>
          <p:cNvPr id="1873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E2F6DD91-FB94-4526-8C5E-952BA0E21A7A}" type="slidenum">
              <a:rPr lang="en-US"/>
              <a:pPr/>
              <a:t>68</a:t>
            </a:fld>
            <a:endParaRPr lang="en-US"/>
          </a:p>
        </p:txBody>
      </p:sp>
      <p:sp>
        <p:nvSpPr>
          <p:cNvPr id="135170" name="Rectangle 2"/>
          <p:cNvSpPr>
            <a:spLocks noGrp="1" noRot="1" noChangeAspect="1" noChangeArrowheads="1" noTextEdit="1"/>
          </p:cNvSpPr>
          <p:nvPr>
            <p:ph type="sldImg"/>
          </p:nvPr>
        </p:nvSpPr>
        <p:spPr>
          <a:ln/>
        </p:spPr>
      </p:sp>
      <p:sp>
        <p:nvSpPr>
          <p:cNvPr id="1351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38677972-CF04-4F7C-922F-7F8CA55043EC}" type="slidenum">
              <a:rPr lang="en-US"/>
              <a:pPr/>
              <a:t>69</a:t>
            </a:fld>
            <a:endParaRPr lang="en-US"/>
          </a:p>
        </p:txBody>
      </p:sp>
      <p:sp>
        <p:nvSpPr>
          <p:cNvPr id="161794" name="Rectangle 2"/>
          <p:cNvSpPr>
            <a:spLocks noGrp="1" noRot="1" noChangeAspect="1" noChangeArrowheads="1" noTextEdit="1"/>
          </p:cNvSpPr>
          <p:nvPr>
            <p:ph type="sldImg"/>
          </p:nvPr>
        </p:nvSpPr>
        <p:spPr>
          <a:ln/>
        </p:spPr>
      </p:sp>
      <p:sp>
        <p:nvSpPr>
          <p:cNvPr id="1617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D0514728-4FFA-4AB9-9F1C-2F3F25539F99}" type="slidenum">
              <a:rPr lang="en-US"/>
              <a:pPr/>
              <a:t>7</a:t>
            </a:fld>
            <a:endParaRPr lang="en-US"/>
          </a:p>
        </p:txBody>
      </p:sp>
      <p:sp>
        <p:nvSpPr>
          <p:cNvPr id="81922" name="Rectangle 2"/>
          <p:cNvSpPr>
            <a:spLocks noGrp="1" noRot="1" noChangeAspect="1" noChangeArrowheads="1" noTextEdit="1"/>
          </p:cNvSpPr>
          <p:nvPr>
            <p:ph type="sldImg"/>
          </p:nvPr>
        </p:nvSpPr>
        <p:spPr>
          <a:ln/>
        </p:spPr>
      </p:sp>
      <p:sp>
        <p:nvSpPr>
          <p:cNvPr id="819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C2755C88-997C-4F4E-8A92-C1573AFC9179}" type="slidenum">
              <a:rPr lang="en-US"/>
              <a:pPr/>
              <a:t>70</a:t>
            </a:fld>
            <a:endParaRPr lang="en-US"/>
          </a:p>
        </p:txBody>
      </p:sp>
      <p:sp>
        <p:nvSpPr>
          <p:cNvPr id="171010" name="Rectangle 2"/>
          <p:cNvSpPr>
            <a:spLocks noGrp="1" noRot="1" noChangeAspect="1" noChangeArrowheads="1" noTextEdit="1"/>
          </p:cNvSpPr>
          <p:nvPr>
            <p:ph type="sldImg"/>
          </p:nvPr>
        </p:nvSpPr>
        <p:spPr>
          <a:ln/>
        </p:spPr>
      </p:sp>
      <p:sp>
        <p:nvSpPr>
          <p:cNvPr id="1710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6B54439D-04EC-49CA-9728-4348B2C7547D}" type="slidenum">
              <a:rPr lang="en-US"/>
              <a:pPr/>
              <a:t>71</a:t>
            </a:fld>
            <a:endParaRPr lang="en-US"/>
          </a:p>
        </p:txBody>
      </p:sp>
      <p:sp>
        <p:nvSpPr>
          <p:cNvPr id="172034" name="Rectangle 2"/>
          <p:cNvSpPr>
            <a:spLocks noGrp="1" noRot="1" noChangeAspect="1" noChangeArrowheads="1" noTextEdit="1"/>
          </p:cNvSpPr>
          <p:nvPr>
            <p:ph type="sldImg"/>
          </p:nvPr>
        </p:nvSpPr>
        <p:spPr>
          <a:ln/>
        </p:spPr>
      </p:sp>
      <p:sp>
        <p:nvSpPr>
          <p:cNvPr id="1720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B91C4101-17FE-4943-A3D2-50F0A926E007}" type="slidenum">
              <a:rPr lang="en-US"/>
              <a:pPr/>
              <a:t>72</a:t>
            </a:fld>
            <a:endParaRPr lang="en-US"/>
          </a:p>
        </p:txBody>
      </p:sp>
      <p:sp>
        <p:nvSpPr>
          <p:cNvPr id="173058" name="Rectangle 2"/>
          <p:cNvSpPr>
            <a:spLocks noGrp="1" noRot="1" noChangeAspect="1" noChangeArrowheads="1" noTextEdit="1"/>
          </p:cNvSpPr>
          <p:nvPr>
            <p:ph type="sldImg"/>
          </p:nvPr>
        </p:nvSpPr>
        <p:spPr>
          <a:ln/>
        </p:spPr>
      </p:sp>
      <p:sp>
        <p:nvSpPr>
          <p:cNvPr id="1730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74AFBB5E-B4E6-4CE4-8267-FC6A1772FCB7}" type="slidenum">
              <a:rPr lang="en-US"/>
              <a:pPr/>
              <a:t>73</a:t>
            </a:fld>
            <a:endParaRPr lang="en-US"/>
          </a:p>
        </p:txBody>
      </p:sp>
      <p:sp>
        <p:nvSpPr>
          <p:cNvPr id="174082" name="Rectangle 2"/>
          <p:cNvSpPr>
            <a:spLocks noGrp="1" noRot="1" noChangeAspect="1" noChangeArrowheads="1" noTextEdit="1"/>
          </p:cNvSpPr>
          <p:nvPr>
            <p:ph type="sldImg"/>
          </p:nvPr>
        </p:nvSpPr>
        <p:spPr>
          <a:ln/>
        </p:spPr>
      </p:sp>
      <p:sp>
        <p:nvSpPr>
          <p:cNvPr id="1740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7F5D42E2-8F4F-4CA6-A3BD-46CD12F3C3CB}" type="slidenum">
              <a:rPr lang="en-US"/>
              <a:pPr/>
              <a:t>74</a:t>
            </a:fld>
            <a:endParaRPr lang="en-US"/>
          </a:p>
        </p:txBody>
      </p:sp>
      <p:sp>
        <p:nvSpPr>
          <p:cNvPr id="175106" name="Rectangle 2"/>
          <p:cNvSpPr>
            <a:spLocks noGrp="1" noRot="1" noChangeAspect="1" noChangeArrowheads="1" noTextEdit="1"/>
          </p:cNvSpPr>
          <p:nvPr>
            <p:ph type="sldImg"/>
          </p:nvPr>
        </p:nvSpPr>
        <p:spPr>
          <a:ln/>
        </p:spPr>
      </p:sp>
      <p:sp>
        <p:nvSpPr>
          <p:cNvPr id="1751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5287C272-CA45-4167-9B59-5070114D4F1E}" type="slidenum">
              <a:rPr lang="en-US"/>
              <a:pPr/>
              <a:t>75</a:t>
            </a:fld>
            <a:endParaRPr lang="en-US"/>
          </a:p>
        </p:txBody>
      </p:sp>
      <p:sp>
        <p:nvSpPr>
          <p:cNvPr id="189442" name="Rectangle 2"/>
          <p:cNvSpPr>
            <a:spLocks noGrp="1" noRot="1" noChangeAspect="1" noChangeArrowheads="1" noTextEdit="1"/>
          </p:cNvSpPr>
          <p:nvPr>
            <p:ph type="sldImg"/>
          </p:nvPr>
        </p:nvSpPr>
        <p:spPr>
          <a:ln/>
        </p:spPr>
      </p:sp>
      <p:sp>
        <p:nvSpPr>
          <p:cNvPr id="1894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2F2DB758-ED63-438F-8C0F-1CD8B7C859C2}" type="slidenum">
              <a:rPr lang="en-US"/>
              <a:pPr/>
              <a:t>8</a:t>
            </a:fld>
            <a:endParaRPr lang="en-US"/>
          </a:p>
        </p:txBody>
      </p:sp>
      <p:sp>
        <p:nvSpPr>
          <p:cNvPr id="83970" name="Rectangle 2"/>
          <p:cNvSpPr>
            <a:spLocks noGrp="1" noRot="1" noChangeAspect="1" noChangeArrowheads="1" noTextEdit="1"/>
          </p:cNvSpPr>
          <p:nvPr>
            <p:ph type="sldImg"/>
          </p:nvPr>
        </p:nvSpPr>
        <p:spPr>
          <a:ln/>
        </p:spPr>
      </p:sp>
      <p:sp>
        <p:nvSpPr>
          <p:cNvPr id="839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A2C218E7-1DD7-4876-B75F-A671DE43EEE3}" type="slidenum">
              <a:rPr lang="en-US"/>
              <a:pPr/>
              <a:t>9</a:t>
            </a:fld>
            <a:endParaRPr lang="en-US"/>
          </a:p>
        </p:txBody>
      </p:sp>
      <p:sp>
        <p:nvSpPr>
          <p:cNvPr id="86018" name="Rectangle 1026"/>
          <p:cNvSpPr>
            <a:spLocks noGrp="1" noRot="1" noChangeAspect="1" noChangeArrowheads="1" noTextEdit="1"/>
          </p:cNvSpPr>
          <p:nvPr>
            <p:ph type="sldImg"/>
          </p:nvPr>
        </p:nvSpPr>
        <p:spPr>
          <a:ln/>
        </p:spPr>
      </p:sp>
      <p:sp>
        <p:nvSpPr>
          <p:cNvPr id="86019" name="Rectangle 1027"/>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6147" name="Rectangle 3"/>
          <p:cNvSpPr>
            <a:spLocks noGrp="1" noChangeArrowheads="1"/>
          </p:cNvSpPr>
          <p:nvPr>
            <p:ph type="ctrTitle"/>
          </p:nvPr>
        </p:nvSpPr>
        <p:spPr>
          <a:xfrm>
            <a:off x="685800" y="1981200"/>
            <a:ext cx="7772400" cy="1143000"/>
          </a:xfrm>
        </p:spPr>
        <p:txBody>
          <a:bodyPr/>
          <a:lstStyle>
            <a:lvl1pPr>
              <a:defRPr/>
            </a:lvl1pPr>
          </a:lstStyle>
          <a:p>
            <a:r>
              <a:rPr lang="en-US"/>
              <a:t>Click to edit Master title style</a:t>
            </a:r>
          </a:p>
        </p:txBody>
      </p:sp>
      <p:sp>
        <p:nvSpPr>
          <p:cNvPr id="6148" name="Rectangle 4"/>
          <p:cNvSpPr>
            <a:spLocks noGrp="1" noChangeArrowheads="1"/>
          </p:cNvSpPr>
          <p:nvPr>
            <p:ph type="subTitle" idx="1"/>
          </p:nvPr>
        </p:nvSpPr>
        <p:spPr>
          <a:xfrm>
            <a:off x="1371600" y="3429000"/>
            <a:ext cx="6400800" cy="1752600"/>
          </a:xfrm>
        </p:spPr>
        <p:txBody>
          <a:bodyPr/>
          <a:lstStyle>
            <a:lvl1pPr marL="0" indent="0" algn="ctr">
              <a:buFontTx/>
              <a:buNone/>
              <a:defRPr/>
            </a:lvl1pPr>
          </a:lstStyle>
          <a:p>
            <a:r>
              <a:rPr lang="en-US"/>
              <a:t>Click to edit Master subtitle style</a:t>
            </a:r>
          </a:p>
        </p:txBody>
      </p:sp>
      <p:sp>
        <p:nvSpPr>
          <p:cNvPr id="6149" name="Rectangle 5"/>
          <p:cNvSpPr>
            <a:spLocks noGrp="1" noChangeArrowheads="1"/>
          </p:cNvSpPr>
          <p:nvPr>
            <p:ph type="dt" sz="half" idx="2"/>
          </p:nvPr>
        </p:nvSpPr>
        <p:spPr/>
        <p:txBody>
          <a:bodyPr/>
          <a:lstStyle>
            <a:lvl1pPr>
              <a:defRPr/>
            </a:lvl1pPr>
          </a:lstStyle>
          <a:p>
            <a:endParaRPr lang="en-US"/>
          </a:p>
        </p:txBody>
      </p:sp>
      <p:sp>
        <p:nvSpPr>
          <p:cNvPr id="6150" name="Rectangle 6"/>
          <p:cNvSpPr>
            <a:spLocks noGrp="1" noChangeArrowheads="1"/>
          </p:cNvSpPr>
          <p:nvPr>
            <p:ph type="ftr" sz="quarter" idx="3"/>
          </p:nvPr>
        </p:nvSpPr>
        <p:spPr/>
        <p:txBody>
          <a:bodyPr/>
          <a:lstStyle>
            <a:lvl1pPr>
              <a:defRPr/>
            </a:lvl1pPr>
          </a:lstStyle>
          <a:p>
            <a:endParaRPr lang="en-US"/>
          </a:p>
        </p:txBody>
      </p:sp>
      <p:sp>
        <p:nvSpPr>
          <p:cNvPr id="6151" name="Rectangle 7"/>
          <p:cNvSpPr>
            <a:spLocks noGrp="1" noChangeArrowheads="1"/>
          </p:cNvSpPr>
          <p:nvPr>
            <p:ph type="sldNum" sz="quarter" idx="4"/>
          </p:nvPr>
        </p:nvSpPr>
        <p:spPr/>
        <p:txBody>
          <a:bodyPr/>
          <a:lstStyle>
            <a:lvl1pPr>
              <a:defRPr/>
            </a:lvl1pPr>
          </a:lstStyle>
          <a:p>
            <a:fld id="{FD0E951F-C3AE-4B19-B5A9-D803CEE2CE60}"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AB95A89-3952-4777-92F9-D796A21F537D}"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533400"/>
            <a:ext cx="1943100" cy="5562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533400"/>
            <a:ext cx="5676900" cy="5562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6A016E8-0AFA-432B-97F3-542AFBCE4957}"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B0EFCD0-DF11-4973-9A8A-01CB0FEEBA77}"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D30D41C-0476-4D49-AA1F-419BEDE2E081}"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B5E71D7-BE1B-4AB0-BB7A-6BE55DE5EE41}"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487A69AA-562B-4DBC-ABBD-CEFA23728792}"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7BCD7534-AA40-4050-AE20-7BCD6C5D86E8}"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2A86A7EF-D038-45FC-888C-6B3BAD25BBDF}"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5A2DCCA2-E47A-4973-A487-AC3C74475CE4}"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69EC8B7-320B-4828-9B28-42F9DCED670B}"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13" cstate="print"/>
          <a:srcRect/>
          <a:stretch>
            <a:fillRect/>
          </a:stretch>
        </p:blipFill>
        <p:spPr bwMode="auto">
          <a:xfrm>
            <a:off x="0" y="0"/>
            <a:ext cx="9144000" cy="6858000"/>
          </a:xfrm>
          <a:prstGeom prst="rect">
            <a:avLst/>
          </a:prstGeom>
          <a:noFill/>
        </p:spPr>
      </p:pic>
      <p:sp>
        <p:nvSpPr>
          <p:cNvPr id="5123" name="Rectangle 3"/>
          <p:cNvSpPr>
            <a:spLocks noGrp="1" noChangeArrowheads="1"/>
          </p:cNvSpPr>
          <p:nvPr>
            <p:ph type="title"/>
          </p:nvPr>
        </p:nvSpPr>
        <p:spPr bwMode="auto">
          <a:xfrm>
            <a:off x="685800" y="5334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5124" name="Rectangle 4"/>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125" name="Rectangle 5"/>
          <p:cNvSpPr>
            <a:spLocks noGrp="1" noChangeArrowheads="1"/>
          </p:cNvSpPr>
          <p:nvPr>
            <p:ph type="dt" sz="half" idx="2"/>
          </p:nvPr>
        </p:nvSpPr>
        <p:spPr bwMode="auto">
          <a:xfrm>
            <a:off x="6858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5126" name="Rectangle 6"/>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5127" name="Rectangle 7"/>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400"/>
            </a:lvl1pPr>
          </a:lstStyle>
          <a:p>
            <a:fld id="{238BB947-776A-4DD1-AA30-6D77E963178B}"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ea typeface="ＭＳ Ｐゴシック" pitchFamily="-80" charset="-128"/>
        </a:defRPr>
      </a:lvl2pPr>
      <a:lvl3pPr algn="ctr" rtl="0" fontAlgn="base">
        <a:spcBef>
          <a:spcPct val="0"/>
        </a:spcBef>
        <a:spcAft>
          <a:spcPct val="0"/>
        </a:spcAft>
        <a:defRPr sz="4400">
          <a:solidFill>
            <a:schemeClr val="tx2"/>
          </a:solidFill>
          <a:latin typeface="Arial" charset="0"/>
          <a:ea typeface="ＭＳ Ｐゴシック" pitchFamily="-80" charset="-128"/>
        </a:defRPr>
      </a:lvl3pPr>
      <a:lvl4pPr algn="ctr" rtl="0" fontAlgn="base">
        <a:spcBef>
          <a:spcPct val="0"/>
        </a:spcBef>
        <a:spcAft>
          <a:spcPct val="0"/>
        </a:spcAft>
        <a:defRPr sz="4400">
          <a:solidFill>
            <a:schemeClr val="tx2"/>
          </a:solidFill>
          <a:latin typeface="Arial" charset="0"/>
          <a:ea typeface="ＭＳ Ｐゴシック" pitchFamily="-80" charset="-128"/>
        </a:defRPr>
      </a:lvl4pPr>
      <a:lvl5pPr algn="ctr" rtl="0" fontAlgn="base">
        <a:spcBef>
          <a:spcPct val="0"/>
        </a:spcBef>
        <a:spcAft>
          <a:spcPct val="0"/>
        </a:spcAft>
        <a:defRPr sz="4400">
          <a:solidFill>
            <a:schemeClr val="tx2"/>
          </a:solidFill>
          <a:latin typeface="Arial" charset="0"/>
          <a:ea typeface="ＭＳ Ｐゴシック" pitchFamily="-80" charset="-128"/>
        </a:defRPr>
      </a:lvl5pPr>
      <a:lvl6pPr marL="457200" algn="ctr" rtl="0" fontAlgn="base">
        <a:spcBef>
          <a:spcPct val="0"/>
        </a:spcBef>
        <a:spcAft>
          <a:spcPct val="0"/>
        </a:spcAft>
        <a:defRPr sz="4400">
          <a:solidFill>
            <a:schemeClr val="tx2"/>
          </a:solidFill>
          <a:latin typeface="Arial" charset="0"/>
          <a:ea typeface="ＭＳ Ｐゴシック" pitchFamily="-80" charset="-128"/>
        </a:defRPr>
      </a:lvl6pPr>
      <a:lvl7pPr marL="914400" algn="ctr" rtl="0" fontAlgn="base">
        <a:spcBef>
          <a:spcPct val="0"/>
        </a:spcBef>
        <a:spcAft>
          <a:spcPct val="0"/>
        </a:spcAft>
        <a:defRPr sz="4400">
          <a:solidFill>
            <a:schemeClr val="tx2"/>
          </a:solidFill>
          <a:latin typeface="Arial" charset="0"/>
          <a:ea typeface="ＭＳ Ｐゴシック" pitchFamily="-80" charset="-128"/>
        </a:defRPr>
      </a:lvl7pPr>
      <a:lvl8pPr marL="1371600" algn="ctr" rtl="0" fontAlgn="base">
        <a:spcBef>
          <a:spcPct val="0"/>
        </a:spcBef>
        <a:spcAft>
          <a:spcPct val="0"/>
        </a:spcAft>
        <a:defRPr sz="4400">
          <a:solidFill>
            <a:schemeClr val="tx2"/>
          </a:solidFill>
          <a:latin typeface="Arial" charset="0"/>
          <a:ea typeface="ＭＳ Ｐゴシック" pitchFamily="-80" charset="-128"/>
        </a:defRPr>
      </a:lvl8pPr>
      <a:lvl9pPr marL="1828800" algn="ctr" rtl="0" fontAlgn="base">
        <a:spcBef>
          <a:spcPct val="0"/>
        </a:spcBef>
        <a:spcAft>
          <a:spcPct val="0"/>
        </a:spcAft>
        <a:defRPr sz="4400">
          <a:solidFill>
            <a:schemeClr val="tx2"/>
          </a:solidFill>
          <a:latin typeface="Arial" charset="0"/>
          <a:ea typeface="ＭＳ Ｐゴシック" pitchFamily="-80" charset="-128"/>
        </a:defRPr>
      </a:lvl9pPr>
    </p:titleStyle>
    <p:bodyStyle>
      <a:lvl1pPr marL="342900" indent="-342900" algn="l" rtl="0" fontAlgn="base">
        <a:spcBef>
          <a:spcPct val="20000"/>
        </a:spcBef>
        <a:spcAft>
          <a:spcPct val="0"/>
        </a:spcAft>
        <a:buBlip>
          <a:blip r:embed="rId14"/>
        </a:buBlip>
        <a:defRPr kumimoji="1" sz="3200">
          <a:solidFill>
            <a:schemeClr val="tx1"/>
          </a:solidFill>
          <a:latin typeface="+mn-lt"/>
          <a:ea typeface="+mn-ea"/>
          <a:cs typeface="+mn-cs"/>
        </a:defRPr>
      </a:lvl1pPr>
      <a:lvl2pPr marL="742950" indent="-285750" algn="l" rtl="0" fontAlgn="base">
        <a:spcBef>
          <a:spcPct val="20000"/>
        </a:spcBef>
        <a:spcAft>
          <a:spcPct val="0"/>
        </a:spcAft>
        <a:buChar char="–"/>
        <a:defRPr kumimoji="1" sz="2800">
          <a:solidFill>
            <a:schemeClr val="tx1"/>
          </a:solidFill>
          <a:latin typeface="+mn-lt"/>
          <a:ea typeface="+mn-ea"/>
        </a:defRPr>
      </a:lvl2pPr>
      <a:lvl3pPr marL="1143000" indent="-228600" algn="l" rtl="0" fontAlgn="base">
        <a:spcBef>
          <a:spcPct val="20000"/>
        </a:spcBef>
        <a:spcAft>
          <a:spcPct val="0"/>
        </a:spcAft>
        <a:buChar char="•"/>
        <a:defRPr kumimoji="1" sz="2400">
          <a:solidFill>
            <a:schemeClr val="tx1"/>
          </a:solidFill>
          <a:latin typeface="+mn-lt"/>
          <a:ea typeface="+mn-ea"/>
        </a:defRPr>
      </a:lvl3pPr>
      <a:lvl4pPr marL="1600200" indent="-228600" algn="l" rtl="0" fontAlgn="base">
        <a:spcBef>
          <a:spcPct val="20000"/>
        </a:spcBef>
        <a:spcAft>
          <a:spcPct val="0"/>
        </a:spcAft>
        <a:buChar char="–"/>
        <a:defRPr kumimoji="1" sz="2000">
          <a:solidFill>
            <a:schemeClr val="tx1"/>
          </a:solidFill>
          <a:latin typeface="+mn-lt"/>
          <a:ea typeface="+mn-ea"/>
        </a:defRPr>
      </a:lvl4pPr>
      <a:lvl5pPr marL="2057400" indent="-228600" algn="l" rtl="0" fontAlgn="base">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4" Type="http://schemas.openxmlformats.org/officeDocument/2006/relationships/oleObject" Target="../embeddings/oleObject1.bin"/><Relationship Id="rId5" Type="http://schemas.openxmlformats.org/officeDocument/2006/relationships/image" Target="../media/image4.wmf"/><Relationship Id="rId6" Type="http://schemas.openxmlformats.org/officeDocument/2006/relationships/oleObject" Target="../embeddings/oleObject2.bin"/><Relationship Id="rId7" Type="http://schemas.openxmlformats.org/officeDocument/2006/relationships/image" Target="../media/image5.wmf"/><Relationship Id="rId1" Type="http://schemas.openxmlformats.org/officeDocument/2006/relationships/vmlDrawing" Target="../drawings/vmlDrawing1.vml"/><Relationship Id="rId2"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4" Type="http://schemas.openxmlformats.org/officeDocument/2006/relationships/oleObject" Target="../embeddings/oleObject3.bin"/><Relationship Id="rId5" Type="http://schemas.openxmlformats.org/officeDocument/2006/relationships/image" Target="../media/image6.wmf"/><Relationship Id="rId1" Type="http://schemas.openxmlformats.org/officeDocument/2006/relationships/vmlDrawing" Target="../drawings/vmlDrawing2.vml"/><Relationship Id="rId2"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4" Type="http://schemas.openxmlformats.org/officeDocument/2006/relationships/oleObject" Target="../embeddings/oleObject4.bin"/><Relationship Id="rId5" Type="http://schemas.openxmlformats.org/officeDocument/2006/relationships/image" Target="../media/image7.wmf"/><Relationship Id="rId6" Type="http://schemas.openxmlformats.org/officeDocument/2006/relationships/oleObject" Target="../embeddings/oleObject5.bin"/><Relationship Id="rId7" Type="http://schemas.openxmlformats.org/officeDocument/2006/relationships/image" Target="../media/image8.wmf"/><Relationship Id="rId1" Type="http://schemas.openxmlformats.org/officeDocument/2006/relationships/vmlDrawing" Target="../drawings/vmlDrawing3.vml"/><Relationship Id="rId2"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4.xml"/><Relationship Id="rId4" Type="http://schemas.openxmlformats.org/officeDocument/2006/relationships/oleObject" Target="../embeddings/oleObject6.bin"/><Relationship Id="rId5" Type="http://schemas.openxmlformats.org/officeDocument/2006/relationships/image" Target="../media/image9.wmf"/><Relationship Id="rId6" Type="http://schemas.openxmlformats.org/officeDocument/2006/relationships/oleObject" Target="../embeddings/oleObject7.bin"/><Relationship Id="rId7" Type="http://schemas.openxmlformats.org/officeDocument/2006/relationships/image" Target="../media/image10.wmf"/><Relationship Id="rId1" Type="http://schemas.openxmlformats.org/officeDocument/2006/relationships/vmlDrawing" Target="../drawings/vmlDrawing4.vml"/><Relationship Id="rId2"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31.xml"/><Relationship Id="rId4" Type="http://schemas.openxmlformats.org/officeDocument/2006/relationships/oleObject" Target="../embeddings/oleObject8.bin"/><Relationship Id="rId5" Type="http://schemas.openxmlformats.org/officeDocument/2006/relationships/image" Target="../media/image11.wmf"/><Relationship Id="rId6" Type="http://schemas.openxmlformats.org/officeDocument/2006/relationships/oleObject" Target="../embeddings/oleObject9.bin"/><Relationship Id="rId7" Type="http://schemas.openxmlformats.org/officeDocument/2006/relationships/image" Target="../media/image12.wmf"/><Relationship Id="rId1" Type="http://schemas.openxmlformats.org/officeDocument/2006/relationships/vmlDrawing" Target="../drawings/vmlDrawing5.vml"/><Relationship Id="rId2"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32.xml"/><Relationship Id="rId4" Type="http://schemas.openxmlformats.org/officeDocument/2006/relationships/oleObject" Target="../embeddings/oleObject10.bin"/><Relationship Id="rId5" Type="http://schemas.openxmlformats.org/officeDocument/2006/relationships/image" Target="../media/image13.wmf"/><Relationship Id="rId6" Type="http://schemas.openxmlformats.org/officeDocument/2006/relationships/oleObject" Target="../embeddings/oleObject11.bin"/><Relationship Id="rId7" Type="http://schemas.openxmlformats.org/officeDocument/2006/relationships/image" Target="../media/image14.wmf"/><Relationship Id="rId1" Type="http://schemas.openxmlformats.org/officeDocument/2006/relationships/vmlDrawing" Target="../drawings/vmlDrawing6.vml"/><Relationship Id="rId2"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33.xml"/><Relationship Id="rId4" Type="http://schemas.openxmlformats.org/officeDocument/2006/relationships/oleObject" Target="../embeddings/oleObject12.bin"/><Relationship Id="rId5" Type="http://schemas.openxmlformats.org/officeDocument/2006/relationships/image" Target="../media/image15.wmf"/><Relationship Id="rId6" Type="http://schemas.openxmlformats.org/officeDocument/2006/relationships/oleObject" Target="../embeddings/oleObject13.bin"/><Relationship Id="rId7" Type="http://schemas.openxmlformats.org/officeDocument/2006/relationships/image" Target="../media/image16.wmf"/><Relationship Id="rId1" Type="http://schemas.openxmlformats.org/officeDocument/2006/relationships/vmlDrawing" Target="../drawings/vmlDrawing7.vml"/><Relationship Id="rId2"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1" Type="http://schemas.openxmlformats.org/officeDocument/2006/relationships/image" Target="../media/image20.wmf"/><Relationship Id="rId12" Type="http://schemas.openxmlformats.org/officeDocument/2006/relationships/oleObject" Target="../embeddings/oleObject18.bin"/><Relationship Id="rId13" Type="http://schemas.openxmlformats.org/officeDocument/2006/relationships/image" Target="../media/image21.wmf"/><Relationship Id="rId14" Type="http://schemas.openxmlformats.org/officeDocument/2006/relationships/oleObject" Target="../embeddings/oleObject19.bin"/><Relationship Id="rId15" Type="http://schemas.openxmlformats.org/officeDocument/2006/relationships/image" Target="../media/image22.wmf"/><Relationship Id="rId1" Type="http://schemas.openxmlformats.org/officeDocument/2006/relationships/vmlDrawing" Target="../drawings/vmlDrawing8.vml"/><Relationship Id="rId2" Type="http://schemas.openxmlformats.org/officeDocument/2006/relationships/slideLayout" Target="../slideLayouts/slideLayout6.xml"/><Relationship Id="rId3" Type="http://schemas.openxmlformats.org/officeDocument/2006/relationships/notesSlide" Target="../notesSlides/notesSlide34.xml"/><Relationship Id="rId4" Type="http://schemas.openxmlformats.org/officeDocument/2006/relationships/oleObject" Target="../embeddings/oleObject14.bin"/><Relationship Id="rId5" Type="http://schemas.openxmlformats.org/officeDocument/2006/relationships/image" Target="../media/image17.wmf"/><Relationship Id="rId6" Type="http://schemas.openxmlformats.org/officeDocument/2006/relationships/oleObject" Target="../embeddings/oleObject15.bin"/><Relationship Id="rId7" Type="http://schemas.openxmlformats.org/officeDocument/2006/relationships/image" Target="../media/image18.wmf"/><Relationship Id="rId8" Type="http://schemas.openxmlformats.org/officeDocument/2006/relationships/oleObject" Target="../embeddings/oleObject16.bin"/><Relationship Id="rId9" Type="http://schemas.openxmlformats.org/officeDocument/2006/relationships/image" Target="../media/image19.wmf"/><Relationship Id="rId10" Type="http://schemas.openxmlformats.org/officeDocument/2006/relationships/oleObject" Target="../embeddings/oleObject17.bin"/></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8.xml"/></Relationships>
</file>

<file path=ppt/slides/_rels/slide39.xml.rels><?xml version="1.0" encoding="UTF-8" standalone="yes"?>
<Relationships xmlns="http://schemas.openxmlformats.org/package/2006/relationships"><Relationship Id="rId3" Type="http://schemas.openxmlformats.org/officeDocument/2006/relationships/notesSlide" Target="../notesSlides/notesSlide39.xml"/><Relationship Id="rId4" Type="http://schemas.openxmlformats.org/officeDocument/2006/relationships/oleObject" Target="../embeddings/oleObject20.bin"/><Relationship Id="rId5" Type="http://schemas.openxmlformats.org/officeDocument/2006/relationships/image" Target="../media/image23.wmf"/><Relationship Id="rId6" Type="http://schemas.openxmlformats.org/officeDocument/2006/relationships/oleObject" Target="../embeddings/oleObject21.bin"/><Relationship Id="rId7" Type="http://schemas.openxmlformats.org/officeDocument/2006/relationships/image" Target="../media/image24.wmf"/><Relationship Id="rId8" Type="http://schemas.openxmlformats.org/officeDocument/2006/relationships/oleObject" Target="../embeddings/oleObject22.bin"/><Relationship Id="rId9" Type="http://schemas.openxmlformats.org/officeDocument/2006/relationships/image" Target="../media/image25.wmf"/><Relationship Id="rId1" Type="http://schemas.openxmlformats.org/officeDocument/2006/relationships/vmlDrawing" Target="../drawings/vmlDrawing9.vml"/><Relationship Id="rId2"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3" Type="http://schemas.openxmlformats.org/officeDocument/2006/relationships/notesSlide" Target="../notesSlides/notesSlide40.xml"/><Relationship Id="rId4" Type="http://schemas.openxmlformats.org/officeDocument/2006/relationships/oleObject" Target="../embeddings/oleObject23.bin"/><Relationship Id="rId5" Type="http://schemas.openxmlformats.org/officeDocument/2006/relationships/image" Target="../media/image26.wmf"/><Relationship Id="rId6" Type="http://schemas.openxmlformats.org/officeDocument/2006/relationships/oleObject" Target="../embeddings/oleObject24.bin"/><Relationship Id="rId7" Type="http://schemas.openxmlformats.org/officeDocument/2006/relationships/image" Target="../media/image27.wmf"/><Relationship Id="rId8" Type="http://schemas.openxmlformats.org/officeDocument/2006/relationships/oleObject" Target="../embeddings/oleObject25.bin"/><Relationship Id="rId9" Type="http://schemas.openxmlformats.org/officeDocument/2006/relationships/image" Target="../media/image28.wmf"/><Relationship Id="rId1" Type="http://schemas.openxmlformats.org/officeDocument/2006/relationships/vmlDrawing" Target="../drawings/vmlDrawing10.vml"/><Relationship Id="rId2"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3.xml"/></Relationships>
</file>

<file path=ppt/slides/_rels/slide44.xml.rels><?xml version="1.0" encoding="UTF-8" standalone="yes"?>
<Relationships xmlns="http://schemas.openxmlformats.org/package/2006/relationships"><Relationship Id="rId3" Type="http://schemas.openxmlformats.org/officeDocument/2006/relationships/notesSlide" Target="../notesSlides/notesSlide44.xml"/><Relationship Id="rId4" Type="http://schemas.openxmlformats.org/officeDocument/2006/relationships/oleObject" Target="../embeddings/oleObject26.bin"/><Relationship Id="rId5" Type="http://schemas.openxmlformats.org/officeDocument/2006/relationships/image" Target="../media/image29.wmf"/><Relationship Id="rId6" Type="http://schemas.openxmlformats.org/officeDocument/2006/relationships/oleObject" Target="../embeddings/oleObject27.bin"/><Relationship Id="rId7" Type="http://schemas.openxmlformats.org/officeDocument/2006/relationships/image" Target="../media/image30.wmf"/><Relationship Id="rId1" Type="http://schemas.openxmlformats.org/officeDocument/2006/relationships/vmlDrawing" Target="../drawings/vmlDrawing11.vml"/><Relationship Id="rId2"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3" Type="http://schemas.openxmlformats.org/officeDocument/2006/relationships/notesSlide" Target="../notesSlides/notesSlide45.xml"/><Relationship Id="rId4" Type="http://schemas.openxmlformats.org/officeDocument/2006/relationships/oleObject" Target="../embeddings/oleObject28.bin"/><Relationship Id="rId5" Type="http://schemas.openxmlformats.org/officeDocument/2006/relationships/image" Target="../media/image31.wmf"/><Relationship Id="rId1" Type="http://schemas.openxmlformats.org/officeDocument/2006/relationships/vmlDrawing" Target="../drawings/vmlDrawing12.vml"/><Relationship Id="rId2"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6.xml"/></Relationships>
</file>

<file path=ppt/slides/_rels/slide47.xml.rels><?xml version="1.0" encoding="UTF-8" standalone="yes"?>
<Relationships xmlns="http://schemas.openxmlformats.org/package/2006/relationships"><Relationship Id="rId3" Type="http://schemas.openxmlformats.org/officeDocument/2006/relationships/notesSlide" Target="../notesSlides/notesSlide47.xml"/><Relationship Id="rId4" Type="http://schemas.openxmlformats.org/officeDocument/2006/relationships/oleObject" Target="../embeddings/oleObject29.bin"/><Relationship Id="rId5" Type="http://schemas.openxmlformats.org/officeDocument/2006/relationships/image" Target="../media/image32.wmf"/><Relationship Id="rId1" Type="http://schemas.openxmlformats.org/officeDocument/2006/relationships/vmlDrawing" Target="../drawings/vmlDrawing13.vml"/><Relationship Id="rId2"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3" Type="http://schemas.openxmlformats.org/officeDocument/2006/relationships/notesSlide" Target="../notesSlides/notesSlide48.xml"/><Relationship Id="rId4" Type="http://schemas.openxmlformats.org/officeDocument/2006/relationships/oleObject" Target="../embeddings/oleObject30.bin"/><Relationship Id="rId5" Type="http://schemas.openxmlformats.org/officeDocument/2006/relationships/image" Target="../media/image33.wmf"/><Relationship Id="rId6" Type="http://schemas.openxmlformats.org/officeDocument/2006/relationships/oleObject" Target="../embeddings/oleObject31.bin"/><Relationship Id="rId7" Type="http://schemas.openxmlformats.org/officeDocument/2006/relationships/image" Target="../media/image34.wmf"/><Relationship Id="rId1" Type="http://schemas.openxmlformats.org/officeDocument/2006/relationships/vmlDrawing" Target="../drawings/vmlDrawing14.vml"/><Relationship Id="rId2"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3" Type="http://schemas.openxmlformats.org/officeDocument/2006/relationships/notesSlide" Target="../notesSlides/notesSlide49.xml"/><Relationship Id="rId4" Type="http://schemas.openxmlformats.org/officeDocument/2006/relationships/oleObject" Target="../embeddings/oleObject32.bin"/><Relationship Id="rId5" Type="http://schemas.openxmlformats.org/officeDocument/2006/relationships/image" Target="../media/image35.wmf"/><Relationship Id="rId1" Type="http://schemas.openxmlformats.org/officeDocument/2006/relationships/vmlDrawing" Target="../drawings/vmlDrawing15.vml"/><Relationship Id="rId2"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5.xml"/></Relationships>
</file>

<file path=ppt/slides/_rels/slide50.xml.rels><?xml version="1.0" encoding="UTF-8" standalone="yes"?>
<Relationships xmlns="http://schemas.openxmlformats.org/package/2006/relationships"><Relationship Id="rId3" Type="http://schemas.openxmlformats.org/officeDocument/2006/relationships/notesSlide" Target="../notesSlides/notesSlide50.xml"/><Relationship Id="rId4" Type="http://schemas.openxmlformats.org/officeDocument/2006/relationships/oleObject" Target="../embeddings/oleObject33.bin"/><Relationship Id="rId5" Type="http://schemas.openxmlformats.org/officeDocument/2006/relationships/image" Target="../media/image36.wmf"/><Relationship Id="rId1" Type="http://schemas.openxmlformats.org/officeDocument/2006/relationships/vmlDrawing" Target="../drawings/vmlDrawing16.vml"/><Relationship Id="rId2"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3" Type="http://schemas.openxmlformats.org/officeDocument/2006/relationships/notesSlide" Target="../notesSlides/notesSlide51.xml"/><Relationship Id="rId4" Type="http://schemas.openxmlformats.org/officeDocument/2006/relationships/oleObject" Target="../embeddings/oleObject34.bin"/><Relationship Id="rId5" Type="http://schemas.openxmlformats.org/officeDocument/2006/relationships/image" Target="../media/image32.wmf"/><Relationship Id="rId1" Type="http://schemas.openxmlformats.org/officeDocument/2006/relationships/vmlDrawing" Target="../drawings/vmlDrawing17.vml"/><Relationship Id="rId2"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52.xml"/></Relationships>
</file>

<file path=ppt/slides/_rels/slide53.xml.rels><?xml version="1.0" encoding="UTF-8" standalone="yes"?>
<Relationships xmlns="http://schemas.openxmlformats.org/package/2006/relationships"><Relationship Id="rId3" Type="http://schemas.openxmlformats.org/officeDocument/2006/relationships/notesSlide" Target="../notesSlides/notesSlide53.xml"/><Relationship Id="rId4" Type="http://schemas.openxmlformats.org/officeDocument/2006/relationships/oleObject" Target="../embeddings/oleObject35.bin"/><Relationship Id="rId5" Type="http://schemas.openxmlformats.org/officeDocument/2006/relationships/oleObject" Target="../embeddings/oleObject36.bin"/><Relationship Id="rId6" Type="http://schemas.openxmlformats.org/officeDocument/2006/relationships/image" Target="../media/image37.wmf"/><Relationship Id="rId1" Type="http://schemas.openxmlformats.org/officeDocument/2006/relationships/vmlDrawing" Target="../drawings/vmlDrawing18.vml"/><Relationship Id="rId2"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3" Type="http://schemas.openxmlformats.org/officeDocument/2006/relationships/notesSlide" Target="../notesSlides/notesSlide54.xml"/><Relationship Id="rId4" Type="http://schemas.openxmlformats.org/officeDocument/2006/relationships/oleObject" Target="../embeddings/oleObject37.bin"/><Relationship Id="rId5" Type="http://schemas.openxmlformats.org/officeDocument/2006/relationships/image" Target="../media/image38.wmf"/><Relationship Id="rId1" Type="http://schemas.openxmlformats.org/officeDocument/2006/relationships/vmlDrawing" Target="../drawings/vmlDrawing19.vml"/><Relationship Id="rId2"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3" Type="http://schemas.openxmlformats.org/officeDocument/2006/relationships/notesSlide" Target="../notesSlides/notesSlide55.xml"/><Relationship Id="rId4" Type="http://schemas.openxmlformats.org/officeDocument/2006/relationships/oleObject" Target="../embeddings/oleObject38.bin"/><Relationship Id="rId5" Type="http://schemas.openxmlformats.org/officeDocument/2006/relationships/image" Target="../media/image39.wmf"/><Relationship Id="rId1" Type="http://schemas.openxmlformats.org/officeDocument/2006/relationships/vmlDrawing" Target="../drawings/vmlDrawing20.vml"/><Relationship Id="rId2"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56.xml"/></Relationships>
</file>

<file path=ppt/slides/_rels/slide57.xml.rels><?xml version="1.0" encoding="UTF-8" standalone="yes"?>
<Relationships xmlns="http://schemas.openxmlformats.org/package/2006/relationships"><Relationship Id="rId3" Type="http://schemas.openxmlformats.org/officeDocument/2006/relationships/notesSlide" Target="../notesSlides/notesSlide57.xml"/><Relationship Id="rId4" Type="http://schemas.openxmlformats.org/officeDocument/2006/relationships/oleObject" Target="../embeddings/oleObject39.bin"/><Relationship Id="rId5" Type="http://schemas.openxmlformats.org/officeDocument/2006/relationships/image" Target="../media/image40.wmf"/><Relationship Id="rId1" Type="http://schemas.openxmlformats.org/officeDocument/2006/relationships/vmlDrawing" Target="../drawings/vmlDrawing21.vml"/><Relationship Id="rId2"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8.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5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6.xml"/></Relationships>
</file>

<file path=ppt/slides/_rels/slide60.xml.rels><?xml version="1.0" encoding="UTF-8" standalone="yes"?>
<Relationships xmlns="http://schemas.openxmlformats.org/package/2006/relationships"><Relationship Id="rId3" Type="http://schemas.openxmlformats.org/officeDocument/2006/relationships/notesSlide" Target="../notesSlides/notesSlide60.xml"/><Relationship Id="rId4" Type="http://schemas.openxmlformats.org/officeDocument/2006/relationships/oleObject" Target="../embeddings/oleObject40.bin"/><Relationship Id="rId5" Type="http://schemas.openxmlformats.org/officeDocument/2006/relationships/image" Target="../media/image41.wmf"/><Relationship Id="rId1" Type="http://schemas.openxmlformats.org/officeDocument/2006/relationships/vmlDrawing" Target="../drawings/vmlDrawing22.vml"/><Relationship Id="rId2"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6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6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63.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64.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65.xml"/></Relationships>
</file>

<file path=ppt/slides/_rels/slide66.xml.rels><?xml version="1.0" encoding="UTF-8" standalone="yes"?>
<Relationships xmlns="http://schemas.openxmlformats.org/package/2006/relationships"><Relationship Id="rId3" Type="http://schemas.openxmlformats.org/officeDocument/2006/relationships/notesSlide" Target="../notesSlides/notesSlide66.xml"/><Relationship Id="rId4" Type="http://schemas.openxmlformats.org/officeDocument/2006/relationships/oleObject" Target="../embeddings/oleObject41.bin"/><Relationship Id="rId5" Type="http://schemas.openxmlformats.org/officeDocument/2006/relationships/image" Target="../media/image42.wmf"/><Relationship Id="rId1" Type="http://schemas.openxmlformats.org/officeDocument/2006/relationships/vmlDrawing" Target="../drawings/vmlDrawing23.vml"/><Relationship Id="rId2" Type="http://schemas.openxmlformats.org/officeDocument/2006/relationships/slideLayout" Target="../slideLayouts/slideLayout6.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6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68.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6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70.xml"/></Relationships>
</file>

<file path=ppt/slides/_rels/slide71.xml.rels><?xml version="1.0" encoding="UTF-8" standalone="yes"?>
<Relationships xmlns="http://schemas.openxmlformats.org/package/2006/relationships"><Relationship Id="rId3" Type="http://schemas.openxmlformats.org/officeDocument/2006/relationships/notesSlide" Target="../notesSlides/notesSlide71.xml"/><Relationship Id="rId4" Type="http://schemas.openxmlformats.org/officeDocument/2006/relationships/oleObject" Target="../embeddings/oleObject42.bin"/><Relationship Id="rId5" Type="http://schemas.openxmlformats.org/officeDocument/2006/relationships/image" Target="../media/image43.wmf"/><Relationship Id="rId1" Type="http://schemas.openxmlformats.org/officeDocument/2006/relationships/vmlDrawing" Target="../drawings/vmlDrawing24.vml"/><Relationship Id="rId2" Type="http://schemas.openxmlformats.org/officeDocument/2006/relationships/slideLayout" Target="../slideLayouts/slideLayout6.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3.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74.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a:t>QUADRATIC FUNCTIONS</a:t>
            </a:r>
          </a:p>
        </p:txBody>
      </p:sp>
      <p:sp>
        <p:nvSpPr>
          <p:cNvPr id="2051" name="Rectangle 3"/>
          <p:cNvSpPr>
            <a:spLocks noGrp="1" noChangeArrowheads="1"/>
          </p:cNvSpPr>
          <p:nvPr>
            <p:ph type="subTitle" idx="1"/>
          </p:nvPr>
        </p:nvSpPr>
        <p:spPr/>
        <p:txBody>
          <a:bodyPr/>
          <a:lstStyle/>
          <a:p>
            <a:endParaRPr lang="en-US" sz="1600" dirty="0" smtClean="0"/>
          </a:p>
          <a:p>
            <a:endParaRPr lang="en-US" sz="1600" dirty="0"/>
          </a:p>
          <a:p>
            <a:endParaRPr lang="en-US" sz="1600" dirty="0" smtClean="0"/>
          </a:p>
          <a:p>
            <a:r>
              <a:rPr lang="en-US" sz="1600" dirty="0" smtClean="0"/>
              <a:t>Special </a:t>
            </a:r>
            <a:r>
              <a:rPr lang="en-US" sz="1600" dirty="0" smtClean="0"/>
              <a:t>thanks to:</a:t>
            </a:r>
          </a:p>
          <a:p>
            <a:r>
              <a:rPr lang="en-US" sz="1600" dirty="0" smtClean="0"/>
              <a:t>Monika </a:t>
            </a:r>
            <a:r>
              <a:rPr lang="en-US" sz="1600" dirty="0"/>
              <a:t>V </a:t>
            </a:r>
            <a:r>
              <a:rPr lang="en-US" sz="1600" dirty="0" err="1" smtClean="0"/>
              <a:t>Sikand</a:t>
            </a:r>
            <a:r>
              <a:rPr lang="en-US" sz="1600" dirty="0" smtClean="0"/>
              <a:t>, </a:t>
            </a:r>
            <a:r>
              <a:rPr lang="en-US" sz="1600" dirty="0" smtClean="0"/>
              <a:t>Stevens </a:t>
            </a:r>
            <a:r>
              <a:rPr lang="en-US" sz="1600" dirty="0"/>
              <a:t>Institute of </a:t>
            </a:r>
            <a:r>
              <a:rPr lang="en-US" sz="1600" dirty="0" smtClean="0"/>
              <a:t>Technology</a:t>
            </a:r>
            <a:endParaRPr lang="en-US" sz="1600"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sz="4000"/>
              <a:t>INTERCEPT FORM OF QUADRATIC EQUATION</a:t>
            </a:r>
            <a:endParaRPr lang="en-US"/>
          </a:p>
        </p:txBody>
      </p:sp>
      <p:sp>
        <p:nvSpPr>
          <p:cNvPr id="23555" name="Rectangle 3"/>
          <p:cNvSpPr>
            <a:spLocks noChangeArrowheads="1"/>
          </p:cNvSpPr>
          <p:nvPr/>
        </p:nvSpPr>
        <p:spPr bwMode="auto">
          <a:xfrm>
            <a:off x="2130425" y="2387600"/>
            <a:ext cx="2822575" cy="519113"/>
          </a:xfrm>
          <a:prstGeom prst="rect">
            <a:avLst/>
          </a:prstGeom>
          <a:noFill/>
          <a:ln w="9525">
            <a:noFill/>
            <a:miter lim="800000"/>
            <a:headEnd/>
            <a:tailEnd/>
          </a:ln>
        </p:spPr>
        <p:txBody>
          <a:bodyPr wrap="none">
            <a:spAutoFit/>
          </a:bodyPr>
          <a:lstStyle/>
          <a:p>
            <a:r>
              <a:rPr lang="en-US" sz="2800">
                <a:solidFill>
                  <a:schemeClr val="folHlink"/>
                </a:solidFill>
              </a:rPr>
              <a:t>y = a(x - p)(x - q)</a:t>
            </a:r>
          </a:p>
        </p:txBody>
      </p:sp>
      <p:sp>
        <p:nvSpPr>
          <p:cNvPr id="23556" name="Rectangle 4"/>
          <p:cNvSpPr>
            <a:spLocks noChangeArrowheads="1"/>
          </p:cNvSpPr>
          <p:nvPr/>
        </p:nvSpPr>
        <p:spPr bwMode="auto">
          <a:xfrm>
            <a:off x="1438275" y="3216275"/>
            <a:ext cx="5199063" cy="2677656"/>
          </a:xfrm>
          <a:prstGeom prst="rect">
            <a:avLst/>
          </a:prstGeom>
          <a:noFill/>
          <a:ln w="9525">
            <a:noFill/>
            <a:miter lim="800000"/>
            <a:headEnd/>
            <a:tailEnd/>
          </a:ln>
        </p:spPr>
        <p:txBody>
          <a:bodyPr>
            <a:spAutoFit/>
          </a:bodyPr>
          <a:lstStyle/>
          <a:p>
            <a:pPr>
              <a:buFont typeface="Wingdings" pitchFamily="-80" charset="2"/>
              <a:buChar char="§"/>
            </a:pPr>
            <a:r>
              <a:rPr lang="en-US" dirty="0"/>
              <a:t>The x intercepts </a:t>
            </a:r>
            <a:r>
              <a:rPr lang="en-US" dirty="0" smtClean="0"/>
              <a:t>(roots, zeros) are </a:t>
            </a:r>
            <a:r>
              <a:rPr lang="en-US" dirty="0"/>
              <a:t>p and q.</a:t>
            </a:r>
            <a:br>
              <a:rPr lang="en-US" dirty="0"/>
            </a:br>
            <a:endParaRPr lang="en-US" dirty="0"/>
          </a:p>
          <a:p>
            <a:pPr>
              <a:buFont typeface="Wingdings" pitchFamily="-80" charset="2"/>
              <a:buChar char="§"/>
            </a:pPr>
            <a:r>
              <a:rPr lang="en-US" dirty="0"/>
              <a:t>The axis of symmetry is halfway between (p,0) and (q,0).</a:t>
            </a:r>
            <a:br>
              <a:rPr lang="en-US" dirty="0"/>
            </a:br>
            <a:endParaRPr lang="en-US" dirty="0"/>
          </a:p>
          <a:p>
            <a:pPr>
              <a:buFont typeface="Wingdings" pitchFamily="-80" charset="2"/>
              <a:buChar char="§"/>
            </a:pP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p:cNvSpPr>
            <a:spLocks noGrp="1" noChangeArrowheads="1"/>
          </p:cNvSpPr>
          <p:nvPr>
            <p:ph type="title"/>
          </p:nvPr>
        </p:nvSpPr>
        <p:spPr/>
        <p:txBody>
          <a:bodyPr/>
          <a:lstStyle/>
          <a:p>
            <a:r>
              <a:rPr lang="en-US" sz="3600"/>
              <a:t>GRAPHING A QUADRATIC FUNCTION IN INTERCEPT FORM</a:t>
            </a:r>
          </a:p>
        </p:txBody>
      </p:sp>
      <p:sp>
        <p:nvSpPr>
          <p:cNvPr id="136195" name="Rectangle 3"/>
          <p:cNvSpPr>
            <a:spLocks noChangeArrowheads="1"/>
          </p:cNvSpPr>
          <p:nvPr/>
        </p:nvSpPr>
        <p:spPr bwMode="auto">
          <a:xfrm>
            <a:off x="685800" y="533400"/>
            <a:ext cx="7772400" cy="1143000"/>
          </a:xfrm>
          <a:prstGeom prst="rect">
            <a:avLst/>
          </a:prstGeom>
          <a:noFill/>
          <a:ln w="9525">
            <a:noFill/>
            <a:miter lim="800000"/>
            <a:headEnd/>
            <a:tailEnd/>
          </a:ln>
        </p:spPr>
        <p:txBody>
          <a:bodyPr anchor="ctr"/>
          <a:lstStyle/>
          <a:p>
            <a:pPr algn="ctr" eaLnBrk="1" hangingPunct="1"/>
            <a:endParaRPr lang="en-US" sz="4400">
              <a:solidFill>
                <a:schemeClr val="tx2"/>
              </a:solidFill>
            </a:endParaRPr>
          </a:p>
        </p:txBody>
      </p:sp>
      <p:sp>
        <p:nvSpPr>
          <p:cNvPr id="136196" name="Rectangle 4"/>
          <p:cNvSpPr>
            <a:spLocks noChangeArrowheads="1"/>
          </p:cNvSpPr>
          <p:nvPr/>
        </p:nvSpPr>
        <p:spPr bwMode="auto">
          <a:xfrm>
            <a:off x="685800" y="533400"/>
            <a:ext cx="7772400" cy="1143000"/>
          </a:xfrm>
          <a:prstGeom prst="rect">
            <a:avLst/>
          </a:prstGeom>
          <a:noFill/>
          <a:ln w="9525">
            <a:noFill/>
            <a:miter lim="800000"/>
            <a:headEnd/>
            <a:tailEnd/>
          </a:ln>
        </p:spPr>
        <p:txBody>
          <a:bodyPr anchor="ctr"/>
          <a:lstStyle/>
          <a:p>
            <a:pPr algn="ctr" eaLnBrk="1" hangingPunct="1"/>
            <a:endParaRPr lang="en-US" sz="4400">
              <a:solidFill>
                <a:schemeClr val="tx2"/>
              </a:solidFill>
            </a:endParaRPr>
          </a:p>
        </p:txBody>
      </p:sp>
      <p:sp>
        <p:nvSpPr>
          <p:cNvPr id="136197" name="Line 5"/>
          <p:cNvSpPr>
            <a:spLocks noChangeShapeType="1"/>
          </p:cNvSpPr>
          <p:nvPr/>
        </p:nvSpPr>
        <p:spPr bwMode="auto">
          <a:xfrm flipH="1">
            <a:off x="6483350" y="2379663"/>
            <a:ext cx="14288" cy="3576637"/>
          </a:xfrm>
          <a:prstGeom prst="line">
            <a:avLst/>
          </a:prstGeom>
          <a:noFill/>
          <a:ln w="28575">
            <a:solidFill>
              <a:schemeClr val="tx1"/>
            </a:solidFill>
            <a:round/>
            <a:headEnd type="triangle" w="med" len="med"/>
            <a:tailEnd type="triangle" w="med" len="med"/>
          </a:ln>
        </p:spPr>
        <p:txBody>
          <a:bodyPr wrap="none" anchor="ctr"/>
          <a:lstStyle/>
          <a:p>
            <a:endParaRPr lang="en-US"/>
          </a:p>
        </p:txBody>
      </p:sp>
      <p:sp>
        <p:nvSpPr>
          <p:cNvPr id="136198" name="Line 6"/>
          <p:cNvSpPr>
            <a:spLocks noChangeShapeType="1"/>
          </p:cNvSpPr>
          <p:nvPr/>
        </p:nvSpPr>
        <p:spPr bwMode="auto">
          <a:xfrm flipV="1">
            <a:off x="5154613" y="4924425"/>
            <a:ext cx="3273425" cy="14288"/>
          </a:xfrm>
          <a:prstGeom prst="line">
            <a:avLst/>
          </a:prstGeom>
          <a:noFill/>
          <a:ln w="9525">
            <a:solidFill>
              <a:schemeClr val="hlink"/>
            </a:solidFill>
            <a:round/>
            <a:headEnd/>
            <a:tailEnd/>
          </a:ln>
        </p:spPr>
        <p:txBody>
          <a:bodyPr wrap="none" anchor="ctr"/>
          <a:lstStyle/>
          <a:p>
            <a:endParaRPr lang="en-US"/>
          </a:p>
        </p:txBody>
      </p:sp>
      <p:sp>
        <p:nvSpPr>
          <p:cNvPr id="136199" name="Line 7"/>
          <p:cNvSpPr>
            <a:spLocks noChangeShapeType="1"/>
          </p:cNvSpPr>
          <p:nvPr/>
        </p:nvSpPr>
        <p:spPr bwMode="auto">
          <a:xfrm flipH="1">
            <a:off x="6118225" y="2474913"/>
            <a:ext cx="42863" cy="3248025"/>
          </a:xfrm>
          <a:prstGeom prst="line">
            <a:avLst/>
          </a:prstGeom>
          <a:noFill/>
          <a:ln w="9525">
            <a:solidFill>
              <a:schemeClr val="hlink"/>
            </a:solidFill>
            <a:round/>
            <a:headEnd/>
            <a:tailEnd/>
          </a:ln>
        </p:spPr>
        <p:txBody>
          <a:bodyPr wrap="none" anchor="ctr"/>
          <a:lstStyle/>
          <a:p>
            <a:endParaRPr lang="en-US"/>
          </a:p>
        </p:txBody>
      </p:sp>
      <p:sp>
        <p:nvSpPr>
          <p:cNvPr id="136200" name="Line 8"/>
          <p:cNvSpPr>
            <a:spLocks noChangeShapeType="1"/>
          </p:cNvSpPr>
          <p:nvPr/>
        </p:nvSpPr>
        <p:spPr bwMode="auto">
          <a:xfrm flipH="1">
            <a:off x="5846763" y="2474913"/>
            <a:ext cx="42862" cy="3248025"/>
          </a:xfrm>
          <a:prstGeom prst="line">
            <a:avLst/>
          </a:prstGeom>
          <a:noFill/>
          <a:ln w="9525">
            <a:solidFill>
              <a:schemeClr val="hlink"/>
            </a:solidFill>
            <a:round/>
            <a:headEnd/>
            <a:tailEnd/>
          </a:ln>
        </p:spPr>
        <p:txBody>
          <a:bodyPr wrap="none" anchor="ctr"/>
          <a:lstStyle/>
          <a:p>
            <a:endParaRPr lang="en-US"/>
          </a:p>
        </p:txBody>
      </p:sp>
      <p:sp>
        <p:nvSpPr>
          <p:cNvPr id="136201" name="Line 9"/>
          <p:cNvSpPr>
            <a:spLocks noChangeShapeType="1"/>
          </p:cNvSpPr>
          <p:nvPr/>
        </p:nvSpPr>
        <p:spPr bwMode="auto">
          <a:xfrm flipH="1">
            <a:off x="5546725" y="2474913"/>
            <a:ext cx="42863" cy="3248025"/>
          </a:xfrm>
          <a:prstGeom prst="line">
            <a:avLst/>
          </a:prstGeom>
          <a:noFill/>
          <a:ln w="9525">
            <a:solidFill>
              <a:schemeClr val="hlink"/>
            </a:solidFill>
            <a:round/>
            <a:headEnd/>
            <a:tailEnd/>
          </a:ln>
        </p:spPr>
        <p:txBody>
          <a:bodyPr wrap="none" anchor="ctr"/>
          <a:lstStyle/>
          <a:p>
            <a:endParaRPr lang="en-US"/>
          </a:p>
        </p:txBody>
      </p:sp>
      <p:sp>
        <p:nvSpPr>
          <p:cNvPr id="136202" name="Line 10"/>
          <p:cNvSpPr>
            <a:spLocks noChangeShapeType="1"/>
          </p:cNvSpPr>
          <p:nvPr/>
        </p:nvSpPr>
        <p:spPr bwMode="auto">
          <a:xfrm flipH="1">
            <a:off x="5275263" y="2474913"/>
            <a:ext cx="42862" cy="3248025"/>
          </a:xfrm>
          <a:prstGeom prst="line">
            <a:avLst/>
          </a:prstGeom>
          <a:noFill/>
          <a:ln w="9525">
            <a:solidFill>
              <a:schemeClr val="hlink"/>
            </a:solidFill>
            <a:round/>
            <a:headEnd/>
            <a:tailEnd/>
          </a:ln>
        </p:spPr>
        <p:txBody>
          <a:bodyPr wrap="none" anchor="ctr"/>
          <a:lstStyle/>
          <a:p>
            <a:endParaRPr lang="en-US"/>
          </a:p>
        </p:txBody>
      </p:sp>
      <p:sp>
        <p:nvSpPr>
          <p:cNvPr id="136203" name="Line 11"/>
          <p:cNvSpPr>
            <a:spLocks noChangeShapeType="1"/>
          </p:cNvSpPr>
          <p:nvPr/>
        </p:nvSpPr>
        <p:spPr bwMode="auto">
          <a:xfrm flipH="1">
            <a:off x="6746875" y="2286000"/>
            <a:ext cx="28575" cy="3524250"/>
          </a:xfrm>
          <a:prstGeom prst="line">
            <a:avLst/>
          </a:prstGeom>
          <a:noFill/>
          <a:ln w="28575">
            <a:solidFill>
              <a:srgbClr val="FF6600"/>
            </a:solidFill>
            <a:prstDash val="dash"/>
            <a:round/>
            <a:headEnd type="triangle" w="med" len="med"/>
            <a:tailEnd type="triangle" w="med" len="med"/>
          </a:ln>
        </p:spPr>
        <p:txBody>
          <a:bodyPr wrap="none" anchor="ctr"/>
          <a:lstStyle/>
          <a:p>
            <a:endParaRPr lang="en-US"/>
          </a:p>
        </p:txBody>
      </p:sp>
      <p:sp>
        <p:nvSpPr>
          <p:cNvPr id="136204" name="Line 12"/>
          <p:cNvSpPr>
            <a:spLocks noChangeShapeType="1"/>
          </p:cNvSpPr>
          <p:nvPr/>
        </p:nvSpPr>
        <p:spPr bwMode="auto">
          <a:xfrm flipH="1">
            <a:off x="7046913" y="2374900"/>
            <a:ext cx="28575" cy="3433763"/>
          </a:xfrm>
          <a:prstGeom prst="line">
            <a:avLst/>
          </a:prstGeom>
          <a:noFill/>
          <a:ln w="9525">
            <a:solidFill>
              <a:schemeClr val="hlink"/>
            </a:solidFill>
            <a:round/>
            <a:headEnd/>
            <a:tailEnd/>
          </a:ln>
        </p:spPr>
        <p:txBody>
          <a:bodyPr wrap="none" anchor="ctr"/>
          <a:lstStyle/>
          <a:p>
            <a:endParaRPr lang="en-US"/>
          </a:p>
        </p:txBody>
      </p:sp>
      <p:sp>
        <p:nvSpPr>
          <p:cNvPr id="136205" name="Line 13"/>
          <p:cNvSpPr>
            <a:spLocks noChangeShapeType="1"/>
          </p:cNvSpPr>
          <p:nvPr/>
        </p:nvSpPr>
        <p:spPr bwMode="auto">
          <a:xfrm flipH="1">
            <a:off x="7361238" y="2476500"/>
            <a:ext cx="42862" cy="3248025"/>
          </a:xfrm>
          <a:prstGeom prst="line">
            <a:avLst/>
          </a:prstGeom>
          <a:noFill/>
          <a:ln w="9525">
            <a:solidFill>
              <a:schemeClr val="hlink"/>
            </a:solidFill>
            <a:round/>
            <a:headEnd/>
            <a:tailEnd/>
          </a:ln>
        </p:spPr>
        <p:txBody>
          <a:bodyPr wrap="none" anchor="ctr"/>
          <a:lstStyle/>
          <a:p>
            <a:endParaRPr lang="en-US"/>
          </a:p>
        </p:txBody>
      </p:sp>
      <p:sp>
        <p:nvSpPr>
          <p:cNvPr id="136206" name="Line 14"/>
          <p:cNvSpPr>
            <a:spLocks noChangeShapeType="1"/>
          </p:cNvSpPr>
          <p:nvPr/>
        </p:nvSpPr>
        <p:spPr bwMode="auto">
          <a:xfrm flipH="1">
            <a:off x="7675563" y="2474913"/>
            <a:ext cx="42862" cy="3248025"/>
          </a:xfrm>
          <a:prstGeom prst="line">
            <a:avLst/>
          </a:prstGeom>
          <a:noFill/>
          <a:ln w="9525">
            <a:solidFill>
              <a:schemeClr val="hlink"/>
            </a:solidFill>
            <a:round/>
            <a:headEnd/>
            <a:tailEnd/>
          </a:ln>
        </p:spPr>
        <p:txBody>
          <a:bodyPr wrap="none" anchor="ctr"/>
          <a:lstStyle/>
          <a:p>
            <a:endParaRPr lang="en-US"/>
          </a:p>
        </p:txBody>
      </p:sp>
      <p:sp>
        <p:nvSpPr>
          <p:cNvPr id="136207" name="Line 15"/>
          <p:cNvSpPr>
            <a:spLocks noChangeShapeType="1"/>
          </p:cNvSpPr>
          <p:nvPr/>
        </p:nvSpPr>
        <p:spPr bwMode="auto">
          <a:xfrm flipH="1">
            <a:off x="7975600" y="2474913"/>
            <a:ext cx="42863" cy="3248025"/>
          </a:xfrm>
          <a:prstGeom prst="line">
            <a:avLst/>
          </a:prstGeom>
          <a:noFill/>
          <a:ln w="9525">
            <a:solidFill>
              <a:schemeClr val="hlink"/>
            </a:solidFill>
            <a:round/>
            <a:headEnd/>
            <a:tailEnd/>
          </a:ln>
        </p:spPr>
        <p:txBody>
          <a:bodyPr wrap="none" anchor="ctr"/>
          <a:lstStyle/>
          <a:p>
            <a:endParaRPr lang="en-US"/>
          </a:p>
        </p:txBody>
      </p:sp>
      <p:sp>
        <p:nvSpPr>
          <p:cNvPr id="136208" name="Line 16"/>
          <p:cNvSpPr>
            <a:spLocks noChangeShapeType="1"/>
          </p:cNvSpPr>
          <p:nvPr/>
        </p:nvSpPr>
        <p:spPr bwMode="auto">
          <a:xfrm flipH="1">
            <a:off x="8318500" y="2474913"/>
            <a:ext cx="42863" cy="3248025"/>
          </a:xfrm>
          <a:prstGeom prst="line">
            <a:avLst/>
          </a:prstGeom>
          <a:noFill/>
          <a:ln w="9525">
            <a:solidFill>
              <a:schemeClr val="hlink"/>
            </a:solidFill>
            <a:round/>
            <a:headEnd/>
            <a:tailEnd/>
          </a:ln>
        </p:spPr>
        <p:txBody>
          <a:bodyPr wrap="none" anchor="ctr"/>
          <a:lstStyle/>
          <a:p>
            <a:endParaRPr lang="en-US"/>
          </a:p>
        </p:txBody>
      </p:sp>
      <p:sp>
        <p:nvSpPr>
          <p:cNvPr id="136209" name="Line 17"/>
          <p:cNvSpPr>
            <a:spLocks noChangeShapeType="1"/>
          </p:cNvSpPr>
          <p:nvPr/>
        </p:nvSpPr>
        <p:spPr bwMode="auto">
          <a:xfrm>
            <a:off x="5251450" y="4411663"/>
            <a:ext cx="3089275" cy="0"/>
          </a:xfrm>
          <a:prstGeom prst="line">
            <a:avLst/>
          </a:prstGeom>
          <a:noFill/>
          <a:ln w="9525">
            <a:solidFill>
              <a:schemeClr val="hlink"/>
            </a:solidFill>
            <a:round/>
            <a:headEnd/>
            <a:tailEnd/>
          </a:ln>
        </p:spPr>
        <p:txBody>
          <a:bodyPr wrap="none" anchor="ctr"/>
          <a:lstStyle/>
          <a:p>
            <a:endParaRPr lang="en-US"/>
          </a:p>
        </p:txBody>
      </p:sp>
      <p:sp>
        <p:nvSpPr>
          <p:cNvPr id="136210" name="Line 18"/>
          <p:cNvSpPr>
            <a:spLocks noChangeShapeType="1"/>
          </p:cNvSpPr>
          <p:nvPr/>
        </p:nvSpPr>
        <p:spPr bwMode="auto">
          <a:xfrm>
            <a:off x="5233988" y="5448300"/>
            <a:ext cx="3089275" cy="0"/>
          </a:xfrm>
          <a:prstGeom prst="line">
            <a:avLst/>
          </a:prstGeom>
          <a:noFill/>
          <a:ln w="9525">
            <a:solidFill>
              <a:schemeClr val="hlink"/>
            </a:solidFill>
            <a:round/>
            <a:headEnd/>
            <a:tailEnd/>
          </a:ln>
        </p:spPr>
        <p:txBody>
          <a:bodyPr wrap="none" anchor="ctr"/>
          <a:lstStyle/>
          <a:p>
            <a:endParaRPr lang="en-US"/>
          </a:p>
        </p:txBody>
      </p:sp>
      <p:sp>
        <p:nvSpPr>
          <p:cNvPr id="136211" name="Line 19"/>
          <p:cNvSpPr>
            <a:spLocks noChangeShapeType="1"/>
          </p:cNvSpPr>
          <p:nvPr/>
        </p:nvSpPr>
        <p:spPr bwMode="auto">
          <a:xfrm>
            <a:off x="5205413" y="5691188"/>
            <a:ext cx="3089275" cy="0"/>
          </a:xfrm>
          <a:prstGeom prst="line">
            <a:avLst/>
          </a:prstGeom>
          <a:noFill/>
          <a:ln w="9525">
            <a:solidFill>
              <a:schemeClr val="hlink"/>
            </a:solidFill>
            <a:round/>
            <a:headEnd/>
            <a:tailEnd/>
          </a:ln>
        </p:spPr>
        <p:txBody>
          <a:bodyPr wrap="none" anchor="ctr"/>
          <a:lstStyle/>
          <a:p>
            <a:endParaRPr lang="en-US"/>
          </a:p>
        </p:txBody>
      </p:sp>
      <p:sp>
        <p:nvSpPr>
          <p:cNvPr id="136212" name="Line 20"/>
          <p:cNvSpPr>
            <a:spLocks noChangeShapeType="1"/>
          </p:cNvSpPr>
          <p:nvPr/>
        </p:nvSpPr>
        <p:spPr bwMode="auto">
          <a:xfrm>
            <a:off x="5218113" y="4676775"/>
            <a:ext cx="3089275" cy="0"/>
          </a:xfrm>
          <a:prstGeom prst="line">
            <a:avLst/>
          </a:prstGeom>
          <a:noFill/>
          <a:ln w="9525">
            <a:solidFill>
              <a:schemeClr val="hlink"/>
            </a:solidFill>
            <a:round/>
            <a:headEnd/>
            <a:tailEnd/>
          </a:ln>
        </p:spPr>
        <p:txBody>
          <a:bodyPr wrap="none" anchor="ctr"/>
          <a:lstStyle/>
          <a:p>
            <a:endParaRPr lang="en-US"/>
          </a:p>
        </p:txBody>
      </p:sp>
      <p:sp>
        <p:nvSpPr>
          <p:cNvPr id="136214" name="Line 22"/>
          <p:cNvSpPr>
            <a:spLocks noChangeShapeType="1"/>
          </p:cNvSpPr>
          <p:nvPr/>
        </p:nvSpPr>
        <p:spPr bwMode="auto">
          <a:xfrm>
            <a:off x="5253038" y="4124325"/>
            <a:ext cx="3089275" cy="0"/>
          </a:xfrm>
          <a:prstGeom prst="line">
            <a:avLst/>
          </a:prstGeom>
          <a:noFill/>
          <a:ln w="9525">
            <a:solidFill>
              <a:schemeClr val="hlink"/>
            </a:solidFill>
            <a:round/>
            <a:headEnd/>
            <a:tailEnd/>
          </a:ln>
        </p:spPr>
        <p:txBody>
          <a:bodyPr wrap="none" anchor="ctr"/>
          <a:lstStyle/>
          <a:p>
            <a:endParaRPr lang="en-US"/>
          </a:p>
        </p:txBody>
      </p:sp>
      <p:sp>
        <p:nvSpPr>
          <p:cNvPr id="136215" name="Line 23"/>
          <p:cNvSpPr>
            <a:spLocks noChangeShapeType="1"/>
          </p:cNvSpPr>
          <p:nvPr/>
        </p:nvSpPr>
        <p:spPr bwMode="auto">
          <a:xfrm>
            <a:off x="5262563" y="3862388"/>
            <a:ext cx="3089275" cy="0"/>
          </a:xfrm>
          <a:prstGeom prst="line">
            <a:avLst/>
          </a:prstGeom>
          <a:noFill/>
          <a:ln w="9525">
            <a:solidFill>
              <a:schemeClr val="hlink"/>
            </a:solidFill>
            <a:round/>
            <a:headEnd/>
            <a:tailEnd/>
          </a:ln>
        </p:spPr>
        <p:txBody>
          <a:bodyPr wrap="none" anchor="ctr"/>
          <a:lstStyle/>
          <a:p>
            <a:endParaRPr lang="en-US"/>
          </a:p>
        </p:txBody>
      </p:sp>
      <p:sp>
        <p:nvSpPr>
          <p:cNvPr id="136216" name="Line 24"/>
          <p:cNvSpPr>
            <a:spLocks noChangeShapeType="1"/>
          </p:cNvSpPr>
          <p:nvPr/>
        </p:nvSpPr>
        <p:spPr bwMode="auto">
          <a:xfrm>
            <a:off x="5314950" y="3614738"/>
            <a:ext cx="3089275" cy="0"/>
          </a:xfrm>
          <a:prstGeom prst="line">
            <a:avLst/>
          </a:prstGeom>
          <a:noFill/>
          <a:ln w="9525">
            <a:solidFill>
              <a:schemeClr val="hlink"/>
            </a:solidFill>
            <a:round/>
            <a:headEnd/>
            <a:tailEnd/>
          </a:ln>
        </p:spPr>
        <p:txBody>
          <a:bodyPr wrap="none" anchor="ctr"/>
          <a:lstStyle/>
          <a:p>
            <a:endParaRPr lang="en-US"/>
          </a:p>
        </p:txBody>
      </p:sp>
      <p:sp>
        <p:nvSpPr>
          <p:cNvPr id="136217" name="Line 25"/>
          <p:cNvSpPr>
            <a:spLocks noChangeShapeType="1"/>
          </p:cNvSpPr>
          <p:nvPr/>
        </p:nvSpPr>
        <p:spPr bwMode="auto">
          <a:xfrm>
            <a:off x="5281613" y="3352800"/>
            <a:ext cx="3089275" cy="0"/>
          </a:xfrm>
          <a:prstGeom prst="line">
            <a:avLst/>
          </a:prstGeom>
          <a:noFill/>
          <a:ln w="9525">
            <a:solidFill>
              <a:schemeClr val="hlink"/>
            </a:solidFill>
            <a:round/>
            <a:headEnd/>
            <a:tailEnd/>
          </a:ln>
        </p:spPr>
        <p:txBody>
          <a:bodyPr wrap="none" anchor="ctr"/>
          <a:lstStyle/>
          <a:p>
            <a:endParaRPr lang="en-US"/>
          </a:p>
        </p:txBody>
      </p:sp>
      <p:sp>
        <p:nvSpPr>
          <p:cNvPr id="136218" name="Line 26"/>
          <p:cNvSpPr>
            <a:spLocks noChangeShapeType="1"/>
          </p:cNvSpPr>
          <p:nvPr/>
        </p:nvSpPr>
        <p:spPr bwMode="auto">
          <a:xfrm>
            <a:off x="5233988" y="3105150"/>
            <a:ext cx="3089275" cy="0"/>
          </a:xfrm>
          <a:prstGeom prst="line">
            <a:avLst/>
          </a:prstGeom>
          <a:noFill/>
          <a:ln w="9525">
            <a:solidFill>
              <a:schemeClr val="hlink"/>
            </a:solidFill>
            <a:round/>
            <a:headEnd/>
            <a:tailEnd/>
          </a:ln>
        </p:spPr>
        <p:txBody>
          <a:bodyPr wrap="none" anchor="ctr"/>
          <a:lstStyle/>
          <a:p>
            <a:endParaRPr lang="en-US"/>
          </a:p>
        </p:txBody>
      </p:sp>
      <p:sp>
        <p:nvSpPr>
          <p:cNvPr id="136219" name="Line 27"/>
          <p:cNvSpPr>
            <a:spLocks noChangeShapeType="1"/>
          </p:cNvSpPr>
          <p:nvPr/>
        </p:nvSpPr>
        <p:spPr bwMode="auto">
          <a:xfrm>
            <a:off x="5272088" y="2843213"/>
            <a:ext cx="3089275" cy="0"/>
          </a:xfrm>
          <a:prstGeom prst="line">
            <a:avLst/>
          </a:prstGeom>
          <a:noFill/>
          <a:ln w="9525">
            <a:solidFill>
              <a:schemeClr val="hlink"/>
            </a:solidFill>
            <a:round/>
            <a:headEnd/>
            <a:tailEnd/>
          </a:ln>
        </p:spPr>
        <p:txBody>
          <a:bodyPr wrap="none" anchor="ctr"/>
          <a:lstStyle/>
          <a:p>
            <a:endParaRPr lang="en-US"/>
          </a:p>
        </p:txBody>
      </p:sp>
      <p:sp>
        <p:nvSpPr>
          <p:cNvPr id="136220" name="Line 28"/>
          <p:cNvSpPr>
            <a:spLocks noChangeShapeType="1"/>
          </p:cNvSpPr>
          <p:nvPr/>
        </p:nvSpPr>
        <p:spPr bwMode="auto">
          <a:xfrm>
            <a:off x="5267325" y="2581275"/>
            <a:ext cx="3089275" cy="0"/>
          </a:xfrm>
          <a:prstGeom prst="line">
            <a:avLst/>
          </a:prstGeom>
          <a:noFill/>
          <a:ln w="9525">
            <a:solidFill>
              <a:schemeClr val="hlink"/>
            </a:solidFill>
            <a:round/>
            <a:headEnd/>
            <a:tailEnd/>
          </a:ln>
        </p:spPr>
        <p:txBody>
          <a:bodyPr wrap="none" anchor="ctr"/>
          <a:lstStyle/>
          <a:p>
            <a:endParaRPr lang="en-US"/>
          </a:p>
        </p:txBody>
      </p:sp>
      <p:sp>
        <p:nvSpPr>
          <p:cNvPr id="136221" name="Oval 29"/>
          <p:cNvSpPr>
            <a:spLocks noChangeArrowheads="1"/>
          </p:cNvSpPr>
          <p:nvPr/>
        </p:nvSpPr>
        <p:spPr bwMode="auto">
          <a:xfrm>
            <a:off x="6715125" y="2786063"/>
            <a:ext cx="149225" cy="134937"/>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136224" name="Oval 32"/>
          <p:cNvSpPr>
            <a:spLocks noChangeArrowheads="1"/>
          </p:cNvSpPr>
          <p:nvPr/>
        </p:nvSpPr>
        <p:spPr bwMode="auto">
          <a:xfrm>
            <a:off x="5757863" y="5162550"/>
            <a:ext cx="149225" cy="150813"/>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136225" name="Oval 33"/>
          <p:cNvSpPr>
            <a:spLocks noChangeArrowheads="1"/>
          </p:cNvSpPr>
          <p:nvPr/>
        </p:nvSpPr>
        <p:spPr bwMode="auto">
          <a:xfrm>
            <a:off x="7669213" y="5180013"/>
            <a:ext cx="149225" cy="134937"/>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136227" name="Rectangle 35"/>
          <p:cNvSpPr>
            <a:spLocks noChangeArrowheads="1"/>
          </p:cNvSpPr>
          <p:nvPr/>
        </p:nvSpPr>
        <p:spPr bwMode="auto">
          <a:xfrm>
            <a:off x="4929188" y="4695825"/>
            <a:ext cx="790575" cy="396875"/>
          </a:xfrm>
          <a:prstGeom prst="rect">
            <a:avLst/>
          </a:prstGeom>
          <a:noFill/>
          <a:ln w="9525">
            <a:noFill/>
            <a:miter lim="800000"/>
            <a:headEnd/>
            <a:tailEnd/>
          </a:ln>
        </p:spPr>
        <p:txBody>
          <a:bodyPr wrap="none">
            <a:spAutoFit/>
          </a:bodyPr>
          <a:lstStyle/>
          <a:p>
            <a:r>
              <a:rPr lang="en-US" sz="2000" b="1"/>
              <a:t>(-2,0)</a:t>
            </a:r>
            <a:endParaRPr lang="en-US" b="1"/>
          </a:p>
        </p:txBody>
      </p:sp>
      <p:sp>
        <p:nvSpPr>
          <p:cNvPr id="136228" name="Rectangle 36"/>
          <p:cNvSpPr>
            <a:spLocks noChangeArrowheads="1"/>
          </p:cNvSpPr>
          <p:nvPr/>
        </p:nvSpPr>
        <p:spPr bwMode="auto">
          <a:xfrm>
            <a:off x="7008813" y="2517775"/>
            <a:ext cx="806450" cy="396875"/>
          </a:xfrm>
          <a:prstGeom prst="rect">
            <a:avLst/>
          </a:prstGeom>
          <a:noFill/>
          <a:ln w="9525">
            <a:noFill/>
            <a:miter lim="800000"/>
            <a:headEnd/>
            <a:tailEnd/>
          </a:ln>
        </p:spPr>
        <p:txBody>
          <a:bodyPr>
            <a:spAutoFit/>
          </a:bodyPr>
          <a:lstStyle/>
          <a:p>
            <a:r>
              <a:rPr lang="en-US" sz="2000" b="1"/>
              <a:t>(1,9)</a:t>
            </a:r>
          </a:p>
        </p:txBody>
      </p:sp>
      <p:sp>
        <p:nvSpPr>
          <p:cNvPr id="136230" name="Rectangle 38"/>
          <p:cNvSpPr>
            <a:spLocks noChangeArrowheads="1"/>
          </p:cNvSpPr>
          <p:nvPr/>
        </p:nvSpPr>
        <p:spPr bwMode="auto">
          <a:xfrm>
            <a:off x="7974013" y="4749800"/>
            <a:ext cx="706437" cy="396875"/>
          </a:xfrm>
          <a:prstGeom prst="rect">
            <a:avLst/>
          </a:prstGeom>
          <a:noFill/>
          <a:ln w="9525">
            <a:noFill/>
            <a:miter lim="800000"/>
            <a:headEnd/>
            <a:tailEnd/>
          </a:ln>
        </p:spPr>
        <p:txBody>
          <a:bodyPr wrap="none">
            <a:spAutoFit/>
          </a:bodyPr>
          <a:lstStyle/>
          <a:p>
            <a:r>
              <a:rPr lang="en-US" sz="2000" b="1"/>
              <a:t>(4,0)</a:t>
            </a:r>
          </a:p>
        </p:txBody>
      </p:sp>
      <p:sp>
        <p:nvSpPr>
          <p:cNvPr id="136232" name="Rectangle 40"/>
          <p:cNvSpPr>
            <a:spLocks noChangeArrowheads="1"/>
          </p:cNvSpPr>
          <p:nvPr/>
        </p:nvSpPr>
        <p:spPr bwMode="auto">
          <a:xfrm>
            <a:off x="5608638" y="1863725"/>
            <a:ext cx="2513012" cy="466725"/>
          </a:xfrm>
          <a:prstGeom prst="rect">
            <a:avLst/>
          </a:prstGeom>
          <a:noFill/>
          <a:ln w="9525">
            <a:solidFill>
              <a:srgbClr val="ED0000"/>
            </a:solidFill>
            <a:miter lim="800000"/>
            <a:headEnd/>
            <a:tailEnd/>
          </a:ln>
        </p:spPr>
        <p:txBody>
          <a:bodyPr wrap="none">
            <a:spAutoFit/>
          </a:bodyPr>
          <a:lstStyle/>
          <a:p>
            <a:r>
              <a:rPr lang="en-US">
                <a:solidFill>
                  <a:srgbClr val="ED0000"/>
                </a:solidFill>
              </a:rPr>
              <a:t>Axis of symmetry</a:t>
            </a:r>
          </a:p>
        </p:txBody>
      </p:sp>
      <p:sp>
        <p:nvSpPr>
          <p:cNvPr id="136233" name="Rectangle 41"/>
          <p:cNvSpPr>
            <a:spLocks noChangeArrowheads="1"/>
          </p:cNvSpPr>
          <p:nvPr/>
        </p:nvSpPr>
        <p:spPr bwMode="auto">
          <a:xfrm>
            <a:off x="8464550" y="5207000"/>
            <a:ext cx="292100" cy="457200"/>
          </a:xfrm>
          <a:prstGeom prst="rect">
            <a:avLst/>
          </a:prstGeom>
          <a:noFill/>
          <a:ln w="9525">
            <a:noFill/>
            <a:miter lim="800000"/>
            <a:headEnd/>
            <a:tailEnd/>
          </a:ln>
        </p:spPr>
        <p:txBody>
          <a:bodyPr>
            <a:spAutoFit/>
          </a:bodyPr>
          <a:lstStyle/>
          <a:p>
            <a:r>
              <a:rPr lang="en-US"/>
              <a:t>x</a:t>
            </a:r>
          </a:p>
        </p:txBody>
      </p:sp>
      <p:sp>
        <p:nvSpPr>
          <p:cNvPr id="136234" name="Rectangle 42"/>
          <p:cNvSpPr>
            <a:spLocks noChangeArrowheads="1"/>
          </p:cNvSpPr>
          <p:nvPr/>
        </p:nvSpPr>
        <p:spPr bwMode="auto">
          <a:xfrm>
            <a:off x="6040438" y="5713413"/>
            <a:ext cx="336550" cy="457200"/>
          </a:xfrm>
          <a:prstGeom prst="rect">
            <a:avLst/>
          </a:prstGeom>
          <a:noFill/>
          <a:ln w="9525">
            <a:noFill/>
            <a:miter lim="800000"/>
            <a:headEnd/>
            <a:tailEnd/>
          </a:ln>
        </p:spPr>
        <p:txBody>
          <a:bodyPr wrap="none">
            <a:spAutoFit/>
          </a:bodyPr>
          <a:lstStyle/>
          <a:p>
            <a:r>
              <a:rPr lang="en-US"/>
              <a:t>y</a:t>
            </a:r>
          </a:p>
        </p:txBody>
      </p:sp>
      <p:sp>
        <p:nvSpPr>
          <p:cNvPr id="136235" name="Line 43"/>
          <p:cNvSpPr>
            <a:spLocks noChangeShapeType="1"/>
          </p:cNvSpPr>
          <p:nvPr/>
        </p:nvSpPr>
        <p:spPr bwMode="auto">
          <a:xfrm>
            <a:off x="4997450" y="5216525"/>
            <a:ext cx="3594100" cy="0"/>
          </a:xfrm>
          <a:prstGeom prst="line">
            <a:avLst/>
          </a:prstGeom>
          <a:noFill/>
          <a:ln w="28575">
            <a:solidFill>
              <a:schemeClr val="tx1"/>
            </a:solidFill>
            <a:round/>
            <a:headEnd type="triangle" w="med" len="med"/>
            <a:tailEnd type="triangle" w="med" len="med"/>
          </a:ln>
        </p:spPr>
        <p:txBody>
          <a:bodyPr wrap="none" anchor="ctr"/>
          <a:lstStyle/>
          <a:p>
            <a:endParaRPr lang="en-US"/>
          </a:p>
        </p:txBody>
      </p:sp>
      <p:sp>
        <p:nvSpPr>
          <p:cNvPr id="136236" name="Freeform 44"/>
          <p:cNvSpPr>
            <a:spLocks/>
          </p:cNvSpPr>
          <p:nvPr/>
        </p:nvSpPr>
        <p:spPr bwMode="auto">
          <a:xfrm>
            <a:off x="5683250" y="2849563"/>
            <a:ext cx="2263775" cy="2909887"/>
          </a:xfrm>
          <a:custGeom>
            <a:avLst/>
            <a:gdLst/>
            <a:ahLst/>
            <a:cxnLst>
              <a:cxn ang="0">
                <a:pos x="56" y="1723"/>
              </a:cxn>
              <a:cxn ang="0">
                <a:pos x="102" y="1468"/>
              </a:cxn>
              <a:cxn ang="0">
                <a:pos x="665" y="14"/>
              </a:cxn>
              <a:cxn ang="0">
                <a:pos x="1302" y="1550"/>
              </a:cxn>
              <a:cxn ang="0">
                <a:pos x="1411" y="1714"/>
              </a:cxn>
            </a:cxnLst>
            <a:rect l="0" t="0" r="r" b="b"/>
            <a:pathLst>
              <a:path w="1426" h="1833">
                <a:moveTo>
                  <a:pt x="56" y="1723"/>
                </a:moveTo>
                <a:cubicBezTo>
                  <a:pt x="28" y="1738"/>
                  <a:pt x="0" y="1753"/>
                  <a:pt x="102" y="1468"/>
                </a:cubicBezTo>
                <a:cubicBezTo>
                  <a:pt x="204" y="1183"/>
                  <a:pt x="465" y="0"/>
                  <a:pt x="665" y="14"/>
                </a:cubicBezTo>
                <a:cubicBezTo>
                  <a:pt x="865" y="28"/>
                  <a:pt x="1178" y="1267"/>
                  <a:pt x="1302" y="1550"/>
                </a:cubicBezTo>
                <a:cubicBezTo>
                  <a:pt x="1426" y="1833"/>
                  <a:pt x="1393" y="1685"/>
                  <a:pt x="1411" y="1714"/>
                </a:cubicBezTo>
              </a:path>
            </a:pathLst>
          </a:custGeom>
          <a:noFill/>
          <a:ln w="28575">
            <a:solidFill>
              <a:schemeClr val="tx1"/>
            </a:solidFill>
            <a:round/>
            <a:headEnd type="triangle" w="med" len="med"/>
            <a:tailEnd type="triangle" w="med" len="med"/>
          </a:ln>
        </p:spPr>
        <p:txBody>
          <a:bodyPr wrap="none" anchor="ctr"/>
          <a:lstStyle/>
          <a:p>
            <a:endParaRPr lang="en-US"/>
          </a:p>
        </p:txBody>
      </p:sp>
      <p:sp>
        <p:nvSpPr>
          <p:cNvPr id="136237" name="Rectangle 45"/>
          <p:cNvSpPr>
            <a:spLocks noChangeArrowheads="1"/>
          </p:cNvSpPr>
          <p:nvPr/>
        </p:nvSpPr>
        <p:spPr bwMode="auto">
          <a:xfrm>
            <a:off x="701675" y="2022475"/>
            <a:ext cx="3717925" cy="4211638"/>
          </a:xfrm>
          <a:prstGeom prst="rect">
            <a:avLst/>
          </a:prstGeom>
          <a:noFill/>
          <a:ln w="9525">
            <a:noFill/>
            <a:miter lim="800000"/>
            <a:headEnd/>
            <a:tailEnd/>
          </a:ln>
        </p:spPr>
        <p:txBody>
          <a:bodyPr>
            <a:spAutoFit/>
          </a:bodyPr>
          <a:lstStyle/>
          <a:p>
            <a:pPr>
              <a:buFont typeface="Wingdings" pitchFamily="-80" charset="2"/>
              <a:buChar char="§"/>
            </a:pPr>
            <a:r>
              <a:rPr lang="en-US" sz="1800">
                <a:solidFill>
                  <a:schemeClr val="folHlink"/>
                </a:solidFill>
              </a:rPr>
              <a:t>Example</a:t>
            </a:r>
            <a:r>
              <a:rPr lang="en-US" sz="1800"/>
              <a:t> y = -(x + 2)(x - 4).</a:t>
            </a:r>
            <a:br>
              <a:rPr lang="en-US" sz="1800"/>
            </a:br>
            <a:r>
              <a:rPr lang="en-US" sz="1800"/>
              <a:t>where a = -1, p = -2, q = 4. Since a&lt;0 the </a:t>
            </a:r>
            <a:r>
              <a:rPr lang="en-US" sz="1800">
                <a:solidFill>
                  <a:schemeClr val="folHlink"/>
                </a:solidFill>
              </a:rPr>
              <a:t>parabola opens down</a:t>
            </a:r>
            <a:r>
              <a:rPr lang="en-US" sz="1800"/>
              <a:t>.</a:t>
            </a:r>
            <a:br>
              <a:rPr lang="en-US" sz="1800"/>
            </a:br>
            <a:endParaRPr lang="en-US" sz="1800"/>
          </a:p>
          <a:p>
            <a:pPr>
              <a:buFont typeface="Wingdings" pitchFamily="-80" charset="2"/>
              <a:buChar char="§"/>
            </a:pPr>
            <a:r>
              <a:rPr lang="en-US" sz="1800"/>
              <a:t>To graph a function, the </a:t>
            </a:r>
            <a:r>
              <a:rPr lang="en-US" sz="1800">
                <a:solidFill>
                  <a:schemeClr val="folHlink"/>
                </a:solidFill>
              </a:rPr>
              <a:t>x - intercepts occur at (-2,0) and (4,0).</a:t>
            </a:r>
            <a:r>
              <a:rPr lang="en-US" sz="1800"/>
              <a:t/>
            </a:r>
            <a:br>
              <a:rPr lang="en-US" sz="1800"/>
            </a:br>
            <a:endParaRPr lang="en-US" sz="1800"/>
          </a:p>
          <a:p>
            <a:pPr>
              <a:buFont typeface="Wingdings" pitchFamily="-80" charset="2"/>
              <a:buChar char="§"/>
            </a:pPr>
            <a:r>
              <a:rPr lang="en-US" sz="1800"/>
              <a:t>Draw the </a:t>
            </a:r>
            <a:r>
              <a:rPr lang="en-US" sz="1800">
                <a:solidFill>
                  <a:schemeClr val="folHlink"/>
                </a:solidFill>
              </a:rPr>
              <a:t>axis of symmetry</a:t>
            </a:r>
            <a:r>
              <a:rPr lang="en-US" sz="1800"/>
              <a:t> that lies halfway between these points </a:t>
            </a:r>
            <a:r>
              <a:rPr lang="en-US" sz="1800">
                <a:solidFill>
                  <a:schemeClr val="folHlink"/>
                </a:solidFill>
              </a:rPr>
              <a:t>at x = 1.</a:t>
            </a:r>
            <a:r>
              <a:rPr lang="en-US" sz="1800"/>
              <a:t/>
            </a:r>
            <a:br>
              <a:rPr lang="en-US" sz="1800"/>
            </a:br>
            <a:endParaRPr lang="en-US" sz="1800"/>
          </a:p>
          <a:p>
            <a:pPr>
              <a:buFont typeface="Wingdings" pitchFamily="-80" charset="2"/>
              <a:buChar char="§"/>
            </a:pPr>
            <a:r>
              <a:rPr lang="en-US" sz="1800"/>
              <a:t>So, the x - coordinate of the vertex is    </a:t>
            </a:r>
            <a:r>
              <a:rPr lang="en-US" sz="1800">
                <a:solidFill>
                  <a:schemeClr val="folHlink"/>
                </a:solidFill>
              </a:rPr>
              <a:t>x = 1</a:t>
            </a:r>
            <a:r>
              <a:rPr lang="en-US" sz="1800"/>
              <a:t> and the y - coordinate of the vertex is:  </a:t>
            </a:r>
            <a:r>
              <a:rPr lang="en-US" sz="1800">
                <a:solidFill>
                  <a:schemeClr val="folHlink"/>
                </a:solidFill>
              </a:rPr>
              <a:t>y = -(1 + 2)(1 - 4)= 9.</a:t>
            </a:r>
            <a:endParaRPr lang="en-US">
              <a:solidFill>
                <a:schemeClr val="folHlink"/>
              </a:solidFill>
            </a:endParaRPr>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sz="3600"/>
              <a:t>WRITING THE QUADRATIC EQUATION IN STANDARD FORM</a:t>
            </a:r>
            <a:endParaRPr lang="en-US"/>
          </a:p>
        </p:txBody>
      </p:sp>
      <p:sp>
        <p:nvSpPr>
          <p:cNvPr id="25603" name="Rectangle 3"/>
          <p:cNvSpPr>
            <a:spLocks noChangeArrowheads="1"/>
          </p:cNvSpPr>
          <p:nvPr/>
        </p:nvSpPr>
        <p:spPr bwMode="auto">
          <a:xfrm>
            <a:off x="773113" y="2033588"/>
            <a:ext cx="3879850" cy="4108450"/>
          </a:xfrm>
          <a:prstGeom prst="rect">
            <a:avLst/>
          </a:prstGeom>
          <a:noFill/>
          <a:ln w="9525">
            <a:noFill/>
            <a:miter lim="800000"/>
            <a:headEnd/>
            <a:tailEnd/>
          </a:ln>
        </p:spPr>
        <p:txBody>
          <a:bodyPr>
            <a:spAutoFit/>
          </a:bodyPr>
          <a:lstStyle/>
          <a:p>
            <a:r>
              <a:rPr lang="en-US">
                <a:solidFill>
                  <a:schemeClr val="folHlink"/>
                </a:solidFill>
              </a:rPr>
              <a:t>(1).  y = -(x + 4)(x - 9)</a:t>
            </a:r>
          </a:p>
          <a:p>
            <a:r>
              <a:rPr lang="en-US">
                <a:solidFill>
                  <a:schemeClr val="folHlink"/>
                </a:solidFill>
              </a:rPr>
              <a:t>          </a:t>
            </a:r>
            <a:r>
              <a:rPr lang="en-US"/>
              <a:t>= -(x</a:t>
            </a:r>
            <a:r>
              <a:rPr lang="en-US" baseline="30000"/>
              <a:t>2 </a:t>
            </a:r>
            <a:r>
              <a:rPr lang="en-US"/>
              <a:t>- 9x + 4x - 36)</a:t>
            </a:r>
          </a:p>
          <a:p>
            <a:r>
              <a:rPr lang="en-US"/>
              <a:t>          = -(x</a:t>
            </a:r>
            <a:r>
              <a:rPr lang="en-US" baseline="30000"/>
              <a:t>2 </a:t>
            </a:r>
            <a:r>
              <a:rPr lang="en-US"/>
              <a:t>- 5x -36)</a:t>
            </a:r>
          </a:p>
          <a:p>
            <a:r>
              <a:rPr lang="en-US"/>
              <a:t>          = -x</a:t>
            </a:r>
            <a:r>
              <a:rPr lang="en-US" baseline="30000"/>
              <a:t>2 </a:t>
            </a:r>
            <a:r>
              <a:rPr lang="en-US"/>
              <a:t>+ 5x + 36</a:t>
            </a:r>
          </a:p>
          <a:p>
            <a:endParaRPr lang="en-US"/>
          </a:p>
          <a:p>
            <a:r>
              <a:rPr lang="en-US">
                <a:solidFill>
                  <a:schemeClr val="folHlink"/>
                </a:solidFill>
              </a:rPr>
              <a:t>(2).  y = 3(x -1)</a:t>
            </a:r>
            <a:r>
              <a:rPr lang="en-US" baseline="30000">
                <a:solidFill>
                  <a:schemeClr val="folHlink"/>
                </a:solidFill>
              </a:rPr>
              <a:t>2</a:t>
            </a:r>
            <a:r>
              <a:rPr lang="en-US">
                <a:solidFill>
                  <a:schemeClr val="folHlink"/>
                </a:solidFill>
              </a:rPr>
              <a:t> + 8</a:t>
            </a:r>
          </a:p>
          <a:p>
            <a:r>
              <a:rPr lang="en-US">
                <a:solidFill>
                  <a:schemeClr val="folHlink"/>
                </a:solidFill>
              </a:rPr>
              <a:t>          </a:t>
            </a:r>
            <a:r>
              <a:rPr lang="en-US"/>
              <a:t>= 3(x -1)(x - 1) + 8</a:t>
            </a:r>
          </a:p>
          <a:p>
            <a:r>
              <a:rPr lang="en-US"/>
              <a:t>          = 3(x</a:t>
            </a:r>
            <a:r>
              <a:rPr lang="en-US" baseline="30000"/>
              <a:t>2</a:t>
            </a:r>
            <a:r>
              <a:rPr lang="en-US"/>
              <a:t> - x - x + 1) + 8</a:t>
            </a:r>
          </a:p>
          <a:p>
            <a:r>
              <a:rPr lang="en-US"/>
              <a:t>          = 3(x</a:t>
            </a:r>
            <a:r>
              <a:rPr lang="en-US" baseline="30000"/>
              <a:t>2</a:t>
            </a:r>
            <a:r>
              <a:rPr lang="en-US"/>
              <a:t> - 2x + 1) + 8</a:t>
            </a:r>
          </a:p>
          <a:p>
            <a:r>
              <a:rPr lang="en-US"/>
              <a:t>          = 3x</a:t>
            </a:r>
            <a:r>
              <a:rPr lang="en-US" baseline="30000"/>
              <a:t>2</a:t>
            </a:r>
            <a:r>
              <a:rPr lang="en-US"/>
              <a:t> - 6x + 3 + 8</a:t>
            </a:r>
          </a:p>
          <a:p>
            <a:r>
              <a:rPr lang="en-US"/>
              <a:t>          = 3x</a:t>
            </a:r>
            <a:r>
              <a:rPr lang="en-US" baseline="30000"/>
              <a:t>2</a:t>
            </a:r>
            <a:r>
              <a:rPr lang="en-US"/>
              <a:t> - 6x + 11</a:t>
            </a:r>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1026"/>
          <p:cNvSpPr>
            <a:spLocks noGrp="1" noChangeArrowheads="1"/>
          </p:cNvSpPr>
          <p:nvPr>
            <p:ph type="title"/>
          </p:nvPr>
        </p:nvSpPr>
        <p:spPr/>
        <p:txBody>
          <a:bodyPr/>
          <a:lstStyle/>
          <a:p>
            <a:r>
              <a:rPr lang="en-US" sz="4000"/>
              <a:t>QUADRATIC FUNCTIONS IN REAL LIFE</a:t>
            </a:r>
            <a:endParaRPr lang="en-US"/>
          </a:p>
        </p:txBody>
      </p:sp>
      <p:sp>
        <p:nvSpPr>
          <p:cNvPr id="146435" name="Rectangle 1027"/>
          <p:cNvSpPr>
            <a:spLocks noChangeArrowheads="1"/>
          </p:cNvSpPr>
          <p:nvPr/>
        </p:nvSpPr>
        <p:spPr bwMode="auto">
          <a:xfrm>
            <a:off x="773113" y="2235200"/>
            <a:ext cx="7145337" cy="3539430"/>
          </a:xfrm>
          <a:prstGeom prst="rect">
            <a:avLst/>
          </a:prstGeom>
          <a:noFill/>
          <a:ln w="9525">
            <a:noFill/>
            <a:miter lim="800000"/>
            <a:headEnd/>
            <a:tailEnd/>
          </a:ln>
        </p:spPr>
        <p:txBody>
          <a:bodyPr>
            <a:spAutoFit/>
          </a:bodyPr>
          <a:lstStyle/>
          <a:p>
            <a:pPr marL="457200" indent="-457200" algn="just"/>
            <a:r>
              <a:rPr lang="en-US" dirty="0"/>
              <a:t> </a:t>
            </a:r>
            <a:r>
              <a:rPr lang="en-US" sz="2000" dirty="0"/>
              <a:t>Researchers conducted an experiment to determine temperatures at which people feel comfortable. The percent of test subjects who felt comfortable at temperature </a:t>
            </a:r>
            <a:r>
              <a:rPr lang="en-US" sz="2000" dirty="0" smtClean="0"/>
              <a:t>x (in </a:t>
            </a:r>
            <a:r>
              <a:rPr lang="en-US" sz="2000" dirty="0"/>
              <a:t>degrees Fahrenheit) can be modeled by:</a:t>
            </a:r>
            <a:br>
              <a:rPr lang="en-US" sz="2000" dirty="0"/>
            </a:br>
            <a:endParaRPr lang="en-US" sz="2000" dirty="0"/>
          </a:p>
          <a:p>
            <a:pPr marL="457200" indent="-457200" algn="just"/>
            <a:r>
              <a:rPr lang="en-US" sz="2000" dirty="0"/>
              <a:t>             y = -3.678x</a:t>
            </a:r>
            <a:r>
              <a:rPr lang="en-US" sz="2000" baseline="30000" dirty="0"/>
              <a:t>2 </a:t>
            </a:r>
            <a:r>
              <a:rPr lang="en-US" sz="2000" dirty="0"/>
              <a:t>+ 527.3x - 18.807</a:t>
            </a:r>
            <a:br>
              <a:rPr lang="en-US" sz="2000" dirty="0"/>
            </a:br>
            <a:endParaRPr lang="en-US" sz="2000" dirty="0"/>
          </a:p>
          <a:p>
            <a:pPr marL="457200" indent="-457200" algn="just">
              <a:buFont typeface="Arial" charset="0"/>
              <a:buAutoNum type="alphaLcPeriod"/>
            </a:pPr>
            <a:r>
              <a:rPr lang="en-US" sz="2000" dirty="0">
                <a:solidFill>
                  <a:schemeClr val="folHlink"/>
                </a:solidFill>
              </a:rPr>
              <a:t>What temperature made the greatest percent of test subjects comfortable?</a:t>
            </a:r>
          </a:p>
          <a:p>
            <a:pPr marL="457200" indent="-457200" algn="just">
              <a:buFont typeface="Arial" charset="0"/>
              <a:buAutoNum type="alphaLcPeriod"/>
            </a:pPr>
            <a:r>
              <a:rPr lang="en-US" sz="2000" dirty="0">
                <a:solidFill>
                  <a:schemeClr val="folHlink"/>
                </a:solidFill>
              </a:rPr>
              <a:t>At that temperature , what percent felt comfortable?</a:t>
            </a:r>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1026"/>
          <p:cNvSpPr>
            <a:spLocks noGrp="1" noChangeArrowheads="1"/>
          </p:cNvSpPr>
          <p:nvPr>
            <p:ph type="title"/>
          </p:nvPr>
        </p:nvSpPr>
        <p:spPr/>
        <p:txBody>
          <a:bodyPr/>
          <a:lstStyle/>
          <a:p>
            <a:r>
              <a:rPr lang="en-US"/>
              <a:t>SOLUTION</a:t>
            </a:r>
          </a:p>
        </p:txBody>
      </p:sp>
      <p:sp>
        <p:nvSpPr>
          <p:cNvPr id="147459" name="Rectangle 1027"/>
          <p:cNvSpPr>
            <a:spLocks noChangeArrowheads="1"/>
          </p:cNvSpPr>
          <p:nvPr/>
        </p:nvSpPr>
        <p:spPr bwMode="auto">
          <a:xfrm>
            <a:off x="658813" y="2119313"/>
            <a:ext cx="7567612" cy="3937000"/>
          </a:xfrm>
          <a:prstGeom prst="rect">
            <a:avLst/>
          </a:prstGeom>
          <a:noFill/>
          <a:ln w="9525">
            <a:noFill/>
            <a:miter lim="800000"/>
            <a:headEnd/>
            <a:tailEnd/>
          </a:ln>
        </p:spPr>
        <p:txBody>
          <a:bodyPr>
            <a:spAutoFit/>
          </a:bodyPr>
          <a:lstStyle/>
          <a:p>
            <a:pPr marL="457200" indent="-457200" algn="just"/>
            <a:r>
              <a:rPr lang="en-US" sz="1800"/>
              <a:t>Since  a = -3.678 is negative, the </a:t>
            </a:r>
            <a:r>
              <a:rPr lang="en-US" sz="1800">
                <a:solidFill>
                  <a:schemeClr val="folHlink"/>
                </a:solidFill>
              </a:rPr>
              <a:t>graph of the quadratic function open down and the function has a maximum value</a:t>
            </a:r>
            <a:r>
              <a:rPr lang="en-US" sz="1800"/>
              <a:t>. The maximum value occurs at:</a:t>
            </a:r>
          </a:p>
          <a:p>
            <a:pPr marL="457200" indent="-457200" algn="just"/>
            <a:endParaRPr lang="en-US" sz="1800"/>
          </a:p>
          <a:p>
            <a:pPr marL="457200" indent="-457200" algn="just"/>
            <a:endParaRPr lang="en-US" sz="1800"/>
          </a:p>
          <a:p>
            <a:pPr marL="457200" indent="-457200" algn="just"/>
            <a:endParaRPr lang="en-US" sz="1800"/>
          </a:p>
          <a:p>
            <a:pPr marL="457200" indent="-457200" algn="just"/>
            <a:endParaRPr lang="en-US" sz="1800"/>
          </a:p>
          <a:p>
            <a:pPr marL="457200" indent="-457200" algn="just"/>
            <a:r>
              <a:rPr lang="en-US" sz="1800"/>
              <a:t>The corresponding value of y is:</a:t>
            </a:r>
            <a:br>
              <a:rPr lang="en-US" sz="1800"/>
            </a:br>
            <a:endParaRPr lang="en-US" sz="1800"/>
          </a:p>
          <a:p>
            <a:pPr marL="457200" indent="-457200" algn="just"/>
            <a:endParaRPr lang="en-US" sz="1800"/>
          </a:p>
          <a:p>
            <a:pPr marL="457200" indent="-457200" algn="just"/>
            <a:endParaRPr lang="en-US" sz="1800"/>
          </a:p>
          <a:p>
            <a:pPr marL="457200" indent="-457200" algn="just">
              <a:buFont typeface="Arial" charset="0"/>
              <a:buAutoNum type="alphaLcPeriod"/>
            </a:pPr>
            <a:r>
              <a:rPr lang="en-US" sz="1800"/>
              <a:t>Hence, The temperature that made the </a:t>
            </a:r>
            <a:r>
              <a:rPr lang="en-US" sz="1800">
                <a:solidFill>
                  <a:schemeClr val="folHlink"/>
                </a:solidFill>
              </a:rPr>
              <a:t>greatest percent of test subjects comfortable was about 72.</a:t>
            </a:r>
          </a:p>
          <a:p>
            <a:pPr marL="457200" indent="-457200" algn="just">
              <a:buFont typeface="Arial" charset="0"/>
              <a:buAutoNum type="alphaLcPeriod"/>
            </a:pPr>
            <a:r>
              <a:rPr lang="en-US" sz="1800"/>
              <a:t>At that temperature about </a:t>
            </a:r>
            <a:r>
              <a:rPr lang="en-US" sz="1800">
                <a:solidFill>
                  <a:schemeClr val="folHlink"/>
                </a:solidFill>
              </a:rPr>
              <a:t>92% of the subjects felt comfortable</a:t>
            </a:r>
            <a:r>
              <a:rPr lang="en-US" sz="1800"/>
              <a:t>.</a:t>
            </a:r>
          </a:p>
        </p:txBody>
      </p:sp>
      <p:graphicFrame>
        <p:nvGraphicFramePr>
          <p:cNvPr id="147460" name="Object 1028"/>
          <p:cNvGraphicFramePr>
            <a:graphicFrameLocks noChangeAspect="1"/>
          </p:cNvGraphicFramePr>
          <p:nvPr/>
        </p:nvGraphicFramePr>
        <p:xfrm>
          <a:off x="2135188" y="2978150"/>
          <a:ext cx="3343275" cy="736600"/>
        </p:xfrm>
        <a:graphic>
          <a:graphicData uri="http://schemas.openxmlformats.org/presentationml/2006/ole">
            <mc:AlternateContent xmlns:mc="http://schemas.openxmlformats.org/markup-compatibility/2006">
              <mc:Choice xmlns:v="urn:schemas-microsoft-com:vml" Requires="v">
                <p:oleObj spid="_x0000_s147465" name="Equation" r:id="rId4" imgW="1727200" imgH="381000" progId="Equation.3">
                  <p:embed/>
                </p:oleObj>
              </mc:Choice>
              <mc:Fallback>
                <p:oleObj name="Equation" r:id="rId4" imgW="1727200" imgH="381000" progId="Equation.3">
                  <p:embed/>
                  <p:pic>
                    <p:nvPicPr>
                      <p:cNvPr id="0" name="Picture 102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35188" y="2978150"/>
                        <a:ext cx="3343275" cy="736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147461" name="Object 1029"/>
          <p:cNvGraphicFramePr>
            <a:graphicFrameLocks noChangeAspect="1"/>
          </p:cNvGraphicFramePr>
          <p:nvPr/>
        </p:nvGraphicFramePr>
        <p:xfrm>
          <a:off x="1905000" y="4538663"/>
          <a:ext cx="5160963" cy="404812"/>
        </p:xfrm>
        <a:graphic>
          <a:graphicData uri="http://schemas.openxmlformats.org/presentationml/2006/ole">
            <mc:AlternateContent xmlns:mc="http://schemas.openxmlformats.org/markup-compatibility/2006">
              <mc:Choice xmlns:v="urn:schemas-microsoft-com:vml" Requires="v">
                <p:oleObj spid="_x0000_s147466" name="Equation" r:id="rId6" imgW="2590800" imgH="203200" progId="Equation.3">
                  <p:embed/>
                </p:oleObj>
              </mc:Choice>
              <mc:Fallback>
                <p:oleObj name="Equation" r:id="rId6" imgW="2590800" imgH="203200" progId="Equation.3">
                  <p:embed/>
                  <p:pic>
                    <p:nvPicPr>
                      <p:cNvPr id="0" name="Picture 1029"/>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905000" y="4538663"/>
                        <a:ext cx="5160963" cy="4048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147462" name="Rectangle 1030"/>
          <p:cNvSpPr>
            <a:spLocks noChangeArrowheads="1"/>
          </p:cNvSpPr>
          <p:nvPr/>
        </p:nvSpPr>
        <p:spPr bwMode="auto">
          <a:xfrm>
            <a:off x="6392863" y="3016250"/>
            <a:ext cx="2020887" cy="1211263"/>
          </a:xfrm>
          <a:prstGeom prst="rect">
            <a:avLst/>
          </a:prstGeom>
          <a:noFill/>
          <a:ln w="57150">
            <a:solidFill>
              <a:schemeClr val="tx1"/>
            </a:solidFill>
            <a:miter lim="800000"/>
            <a:headEnd/>
            <a:tailEnd/>
          </a:ln>
        </p:spPr>
        <p:txBody>
          <a:bodyPr wrap="none" anchor="ctr"/>
          <a:lstStyle/>
          <a:p>
            <a:endParaRPr lang="en-US"/>
          </a:p>
        </p:txBody>
      </p:sp>
      <p:sp>
        <p:nvSpPr>
          <p:cNvPr id="147464" name="Freeform 1032"/>
          <p:cNvSpPr>
            <a:spLocks/>
          </p:cNvSpPr>
          <p:nvPr/>
        </p:nvSpPr>
        <p:spPr bwMode="auto">
          <a:xfrm>
            <a:off x="6753225" y="3330575"/>
            <a:ext cx="1212850" cy="652463"/>
          </a:xfrm>
          <a:custGeom>
            <a:avLst/>
            <a:gdLst/>
            <a:ahLst/>
            <a:cxnLst>
              <a:cxn ang="0">
                <a:pos x="0" y="411"/>
              </a:cxn>
              <a:cxn ang="0">
                <a:pos x="382" y="2"/>
              </a:cxn>
              <a:cxn ang="0">
                <a:pos x="764" y="402"/>
              </a:cxn>
            </a:cxnLst>
            <a:rect l="0" t="0" r="r" b="b"/>
            <a:pathLst>
              <a:path w="764" h="411">
                <a:moveTo>
                  <a:pt x="0" y="411"/>
                </a:moveTo>
                <a:cubicBezTo>
                  <a:pt x="127" y="207"/>
                  <a:pt x="255" y="4"/>
                  <a:pt x="382" y="2"/>
                </a:cubicBezTo>
                <a:cubicBezTo>
                  <a:pt x="509" y="0"/>
                  <a:pt x="636" y="201"/>
                  <a:pt x="764" y="402"/>
                </a:cubicBezTo>
              </a:path>
            </a:pathLst>
          </a:custGeom>
          <a:noFill/>
          <a:ln w="9525">
            <a:solidFill>
              <a:schemeClr val="tx1"/>
            </a:solidFill>
            <a:round/>
            <a:headEnd/>
            <a:tailEnd/>
          </a:ln>
        </p:spPr>
        <p:txBody>
          <a:bodyPr wrap="none" anchor="ctr"/>
          <a:lstStyle/>
          <a:p>
            <a:endParaRPr lang="en-US"/>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1026"/>
          <p:cNvSpPr>
            <a:spLocks noGrp="1" noChangeArrowheads="1"/>
          </p:cNvSpPr>
          <p:nvPr>
            <p:ph type="title"/>
          </p:nvPr>
        </p:nvSpPr>
        <p:spPr/>
        <p:txBody>
          <a:bodyPr/>
          <a:lstStyle/>
          <a:p>
            <a:r>
              <a:rPr lang="en-US" sz="4000" dirty="0"/>
              <a:t>REAL LIFE EXAMPLE </a:t>
            </a:r>
            <a:endParaRPr lang="en-US" dirty="0"/>
          </a:p>
        </p:txBody>
      </p:sp>
      <p:sp>
        <p:nvSpPr>
          <p:cNvPr id="138243" name="Rectangle 1027"/>
          <p:cNvSpPr>
            <a:spLocks noChangeArrowheads="1"/>
          </p:cNvSpPr>
          <p:nvPr/>
        </p:nvSpPr>
        <p:spPr bwMode="auto">
          <a:xfrm>
            <a:off x="485775" y="2005013"/>
            <a:ext cx="7848600" cy="4114800"/>
          </a:xfrm>
          <a:prstGeom prst="rect">
            <a:avLst/>
          </a:prstGeom>
          <a:noFill/>
          <a:ln w="9525">
            <a:noFill/>
            <a:miter lim="800000"/>
            <a:headEnd/>
            <a:tailEnd/>
          </a:ln>
        </p:spPr>
        <p:txBody>
          <a:bodyPr>
            <a:spAutoFit/>
          </a:bodyPr>
          <a:lstStyle/>
          <a:p>
            <a:pPr marL="457200" indent="-457200" algn="just"/>
            <a:r>
              <a:rPr lang="en-US"/>
              <a:t>    </a:t>
            </a:r>
            <a:r>
              <a:rPr lang="en-US" sz="2000"/>
              <a:t>The </a:t>
            </a:r>
            <a:r>
              <a:rPr lang="en-US" sz="2000">
                <a:solidFill>
                  <a:schemeClr val="folHlink"/>
                </a:solidFill>
              </a:rPr>
              <a:t>Golden Gate Bridge in San Francisco</a:t>
            </a:r>
            <a:r>
              <a:rPr lang="en-US" sz="2000"/>
              <a:t> has two towers that rise 500 feet above the road and are connected by suspension cables as shown. Each cable forms a parabola with equation</a:t>
            </a:r>
          </a:p>
          <a:p>
            <a:pPr marL="457200" indent="-457200" algn="just"/>
            <a:endParaRPr lang="en-US" sz="2000"/>
          </a:p>
          <a:p>
            <a:pPr marL="457200" indent="-457200" algn="just"/>
            <a:endParaRPr lang="en-US" sz="2000"/>
          </a:p>
          <a:p>
            <a:pPr marL="457200" indent="-457200" algn="just"/>
            <a:r>
              <a:rPr lang="en-US" sz="2000"/>
              <a:t/>
            </a:r>
            <a:br>
              <a:rPr lang="en-US" sz="2000"/>
            </a:br>
            <a:r>
              <a:rPr lang="en-US" sz="2000"/>
              <a:t/>
            </a:r>
            <a:br>
              <a:rPr lang="en-US" sz="2000"/>
            </a:br>
            <a:r>
              <a:rPr lang="en-US" sz="2000"/>
              <a:t/>
            </a:r>
            <a:br>
              <a:rPr lang="en-US" sz="2000"/>
            </a:br>
            <a:r>
              <a:rPr lang="en-US" sz="2000"/>
              <a:t>where x and y are measured in feet.</a:t>
            </a:r>
          </a:p>
          <a:p>
            <a:pPr marL="457200" indent="-457200" algn="just"/>
            <a:endParaRPr lang="en-US" sz="2000"/>
          </a:p>
          <a:p>
            <a:pPr marL="457200" indent="-457200" algn="just">
              <a:buFont typeface="Arial" charset="0"/>
              <a:buAutoNum type="alphaLcPeriod"/>
            </a:pPr>
            <a:r>
              <a:rPr lang="en-US" sz="2000"/>
              <a:t>What is the distance d between the towers?</a:t>
            </a:r>
          </a:p>
          <a:p>
            <a:pPr marL="457200" indent="-457200" algn="just">
              <a:buFont typeface="Arial" charset="0"/>
              <a:buAutoNum type="alphaLcPeriod"/>
            </a:pPr>
            <a:r>
              <a:rPr lang="en-US" sz="2000"/>
              <a:t>What is the height l above the road of a cable at its lowest point?   </a:t>
            </a:r>
          </a:p>
        </p:txBody>
      </p:sp>
      <p:graphicFrame>
        <p:nvGraphicFramePr>
          <p:cNvPr id="190464" name="Object 1024"/>
          <p:cNvGraphicFramePr>
            <a:graphicFrameLocks noChangeAspect="1"/>
          </p:cNvGraphicFramePr>
          <p:nvPr/>
        </p:nvGraphicFramePr>
        <p:xfrm>
          <a:off x="2098675" y="3467100"/>
          <a:ext cx="2943225" cy="704850"/>
        </p:xfrm>
        <a:graphic>
          <a:graphicData uri="http://schemas.openxmlformats.org/presentationml/2006/ole">
            <mc:AlternateContent xmlns:mc="http://schemas.openxmlformats.org/markup-compatibility/2006">
              <mc:Choice xmlns:v="urn:schemas-microsoft-com:vml" Requires="v">
                <p:oleObj spid="_x0000_s190467" name="Equation" r:id="rId4" imgW="1485900" imgH="355600" progId="Equation.3">
                  <p:embed/>
                </p:oleObj>
              </mc:Choice>
              <mc:Fallback>
                <p:oleObj name="Equation" r:id="rId4" imgW="1485900" imgH="355600" progId="Equation.3">
                  <p:embed/>
                  <p:pic>
                    <p:nvPicPr>
                      <p:cNvPr id="0" name="Picture 102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98675" y="3467100"/>
                        <a:ext cx="2943225" cy="704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1026"/>
          <p:cNvSpPr>
            <a:spLocks noGrp="1" noChangeArrowheads="1"/>
          </p:cNvSpPr>
          <p:nvPr>
            <p:ph type="title"/>
          </p:nvPr>
        </p:nvSpPr>
        <p:spPr>
          <a:xfrm>
            <a:off x="531813" y="533400"/>
            <a:ext cx="8075612" cy="1143000"/>
          </a:xfrm>
        </p:spPr>
        <p:txBody>
          <a:bodyPr/>
          <a:lstStyle/>
          <a:p>
            <a:r>
              <a:rPr lang="en-US"/>
              <a:t>GOLDEN GATE BRIDGE</a:t>
            </a:r>
          </a:p>
        </p:txBody>
      </p:sp>
      <p:sp>
        <p:nvSpPr>
          <p:cNvPr id="139267" name="Line 1027"/>
          <p:cNvSpPr>
            <a:spLocks noChangeShapeType="1"/>
          </p:cNvSpPr>
          <p:nvPr/>
        </p:nvSpPr>
        <p:spPr bwMode="auto">
          <a:xfrm flipV="1">
            <a:off x="1257300" y="4241800"/>
            <a:ext cx="6411913" cy="44450"/>
          </a:xfrm>
          <a:prstGeom prst="line">
            <a:avLst/>
          </a:prstGeom>
          <a:noFill/>
          <a:ln w="9525">
            <a:solidFill>
              <a:schemeClr val="tx1"/>
            </a:solidFill>
            <a:round/>
            <a:headEnd/>
            <a:tailEnd type="triangle" w="med" len="med"/>
          </a:ln>
        </p:spPr>
        <p:txBody>
          <a:bodyPr wrap="none" anchor="ctr"/>
          <a:lstStyle/>
          <a:p>
            <a:endParaRPr lang="en-US"/>
          </a:p>
        </p:txBody>
      </p:sp>
      <p:sp>
        <p:nvSpPr>
          <p:cNvPr id="139268" name="Rectangle 1028"/>
          <p:cNvSpPr>
            <a:spLocks noChangeArrowheads="1"/>
          </p:cNvSpPr>
          <p:nvPr/>
        </p:nvSpPr>
        <p:spPr bwMode="auto">
          <a:xfrm>
            <a:off x="2012950" y="2438400"/>
            <a:ext cx="301625" cy="2727325"/>
          </a:xfrm>
          <a:prstGeom prst="rect">
            <a:avLst/>
          </a:prstGeom>
          <a:solidFill>
            <a:srgbClr val="3366FF"/>
          </a:solidFill>
          <a:ln w="9525">
            <a:solidFill>
              <a:schemeClr val="tx1"/>
            </a:solidFill>
            <a:miter lim="800000"/>
            <a:headEnd/>
            <a:tailEnd/>
          </a:ln>
        </p:spPr>
        <p:txBody>
          <a:bodyPr wrap="none" anchor="ctr"/>
          <a:lstStyle/>
          <a:p>
            <a:endParaRPr lang="en-US"/>
          </a:p>
        </p:txBody>
      </p:sp>
      <p:sp>
        <p:nvSpPr>
          <p:cNvPr id="139269" name="Rectangle 1029"/>
          <p:cNvSpPr>
            <a:spLocks noChangeArrowheads="1"/>
          </p:cNvSpPr>
          <p:nvPr/>
        </p:nvSpPr>
        <p:spPr bwMode="auto">
          <a:xfrm>
            <a:off x="5988050" y="2460625"/>
            <a:ext cx="271463" cy="2670175"/>
          </a:xfrm>
          <a:prstGeom prst="rect">
            <a:avLst/>
          </a:prstGeom>
          <a:solidFill>
            <a:srgbClr val="0000FF"/>
          </a:solidFill>
          <a:ln w="9525">
            <a:solidFill>
              <a:schemeClr val="tx1"/>
            </a:solidFill>
            <a:miter lim="800000"/>
            <a:headEnd/>
            <a:tailEnd/>
          </a:ln>
        </p:spPr>
        <p:txBody>
          <a:bodyPr wrap="none" anchor="ctr"/>
          <a:lstStyle/>
          <a:p>
            <a:endParaRPr lang="en-US"/>
          </a:p>
        </p:txBody>
      </p:sp>
      <p:sp>
        <p:nvSpPr>
          <p:cNvPr id="139272" name="Freeform 1032"/>
          <p:cNvSpPr>
            <a:spLocks/>
          </p:cNvSpPr>
          <p:nvPr/>
        </p:nvSpPr>
        <p:spPr bwMode="auto">
          <a:xfrm>
            <a:off x="1241425" y="2332038"/>
            <a:ext cx="6362700" cy="1773237"/>
          </a:xfrm>
          <a:custGeom>
            <a:avLst/>
            <a:gdLst/>
            <a:ahLst/>
            <a:cxnLst>
              <a:cxn ang="0">
                <a:pos x="0" y="776"/>
              </a:cxn>
              <a:cxn ang="0">
                <a:pos x="546" y="67"/>
              </a:cxn>
              <a:cxn ang="0">
                <a:pos x="1009" y="376"/>
              </a:cxn>
              <a:cxn ang="0">
                <a:pos x="1937" y="1067"/>
              </a:cxn>
              <a:cxn ang="0">
                <a:pos x="3037" y="76"/>
              </a:cxn>
              <a:cxn ang="0">
                <a:pos x="3909" y="676"/>
              </a:cxn>
              <a:cxn ang="0">
                <a:pos x="4000" y="749"/>
              </a:cxn>
            </a:cxnLst>
            <a:rect l="0" t="0" r="r" b="b"/>
            <a:pathLst>
              <a:path w="4069" h="1117">
                <a:moveTo>
                  <a:pt x="0" y="776"/>
                </a:moveTo>
                <a:cubicBezTo>
                  <a:pt x="189" y="455"/>
                  <a:pt x="378" y="134"/>
                  <a:pt x="546" y="67"/>
                </a:cubicBezTo>
                <a:cubicBezTo>
                  <a:pt x="714" y="0"/>
                  <a:pt x="777" y="209"/>
                  <a:pt x="1009" y="376"/>
                </a:cubicBezTo>
                <a:cubicBezTo>
                  <a:pt x="1241" y="543"/>
                  <a:pt x="1599" y="1117"/>
                  <a:pt x="1937" y="1067"/>
                </a:cubicBezTo>
                <a:cubicBezTo>
                  <a:pt x="2275" y="1017"/>
                  <a:pt x="2708" y="141"/>
                  <a:pt x="3037" y="76"/>
                </a:cubicBezTo>
                <a:cubicBezTo>
                  <a:pt x="3366" y="11"/>
                  <a:pt x="3749" y="564"/>
                  <a:pt x="3909" y="676"/>
                </a:cubicBezTo>
                <a:cubicBezTo>
                  <a:pt x="4069" y="788"/>
                  <a:pt x="4034" y="768"/>
                  <a:pt x="4000" y="749"/>
                </a:cubicBezTo>
              </a:path>
            </a:pathLst>
          </a:custGeom>
          <a:noFill/>
          <a:ln w="9525">
            <a:solidFill>
              <a:schemeClr val="tx1"/>
            </a:solidFill>
            <a:round/>
            <a:headEnd/>
            <a:tailEnd/>
          </a:ln>
        </p:spPr>
        <p:txBody>
          <a:bodyPr wrap="none" anchor="ctr"/>
          <a:lstStyle/>
          <a:p>
            <a:endParaRPr lang="en-US"/>
          </a:p>
        </p:txBody>
      </p:sp>
      <p:sp>
        <p:nvSpPr>
          <p:cNvPr id="139273" name="Line 1033"/>
          <p:cNvSpPr>
            <a:spLocks noChangeShapeType="1"/>
          </p:cNvSpPr>
          <p:nvPr/>
        </p:nvSpPr>
        <p:spPr bwMode="auto">
          <a:xfrm>
            <a:off x="4233863" y="4025900"/>
            <a:ext cx="1587" cy="215900"/>
          </a:xfrm>
          <a:prstGeom prst="line">
            <a:avLst/>
          </a:prstGeom>
          <a:noFill/>
          <a:ln w="9525">
            <a:solidFill>
              <a:schemeClr val="tx1"/>
            </a:solidFill>
            <a:round/>
            <a:headEnd type="triangle" w="med" len="med"/>
            <a:tailEnd type="triangle" w="med" len="med"/>
          </a:ln>
        </p:spPr>
        <p:txBody>
          <a:bodyPr wrap="none" anchor="ctr"/>
          <a:lstStyle/>
          <a:p>
            <a:endParaRPr lang="en-US"/>
          </a:p>
        </p:txBody>
      </p:sp>
      <p:sp>
        <p:nvSpPr>
          <p:cNvPr id="139274" name="Rectangle 1034"/>
          <p:cNvSpPr>
            <a:spLocks noChangeArrowheads="1"/>
          </p:cNvSpPr>
          <p:nvPr/>
        </p:nvSpPr>
        <p:spPr bwMode="auto">
          <a:xfrm>
            <a:off x="4779963" y="3722688"/>
            <a:ext cx="252412" cy="457200"/>
          </a:xfrm>
          <a:prstGeom prst="rect">
            <a:avLst/>
          </a:prstGeom>
          <a:noFill/>
          <a:ln w="9525">
            <a:noFill/>
            <a:miter lim="800000"/>
            <a:headEnd/>
            <a:tailEnd/>
          </a:ln>
        </p:spPr>
        <p:txBody>
          <a:bodyPr wrap="none">
            <a:spAutoFit/>
          </a:bodyPr>
          <a:lstStyle/>
          <a:p>
            <a:r>
              <a:rPr lang="en-US" i="1"/>
              <a:t>l</a:t>
            </a:r>
            <a:endParaRPr lang="en-US"/>
          </a:p>
        </p:txBody>
      </p:sp>
      <p:sp>
        <p:nvSpPr>
          <p:cNvPr id="139275" name="Line 1035"/>
          <p:cNvSpPr>
            <a:spLocks noChangeShapeType="1"/>
          </p:cNvSpPr>
          <p:nvPr/>
        </p:nvSpPr>
        <p:spPr bwMode="auto">
          <a:xfrm>
            <a:off x="2365375" y="4762500"/>
            <a:ext cx="1738313" cy="1588"/>
          </a:xfrm>
          <a:prstGeom prst="line">
            <a:avLst/>
          </a:prstGeom>
          <a:noFill/>
          <a:ln w="9525">
            <a:solidFill>
              <a:schemeClr val="tx1"/>
            </a:solidFill>
            <a:round/>
            <a:headEnd type="triangle" w="med" len="med"/>
            <a:tailEnd/>
          </a:ln>
        </p:spPr>
        <p:txBody>
          <a:bodyPr wrap="none" anchor="ctr"/>
          <a:lstStyle/>
          <a:p>
            <a:endParaRPr lang="en-US"/>
          </a:p>
        </p:txBody>
      </p:sp>
      <p:sp>
        <p:nvSpPr>
          <p:cNvPr id="139276" name="Line 1036"/>
          <p:cNvSpPr>
            <a:spLocks noChangeShapeType="1"/>
          </p:cNvSpPr>
          <p:nvPr/>
        </p:nvSpPr>
        <p:spPr bwMode="auto">
          <a:xfrm>
            <a:off x="4476750" y="4727575"/>
            <a:ext cx="1481138" cy="1588"/>
          </a:xfrm>
          <a:prstGeom prst="line">
            <a:avLst/>
          </a:prstGeom>
          <a:noFill/>
          <a:ln w="9525">
            <a:solidFill>
              <a:schemeClr val="tx1"/>
            </a:solidFill>
            <a:round/>
            <a:headEnd/>
            <a:tailEnd type="triangle" w="med" len="med"/>
          </a:ln>
        </p:spPr>
        <p:txBody>
          <a:bodyPr wrap="none" anchor="ctr"/>
          <a:lstStyle/>
          <a:p>
            <a:endParaRPr lang="en-US"/>
          </a:p>
        </p:txBody>
      </p:sp>
      <p:sp>
        <p:nvSpPr>
          <p:cNvPr id="139278" name="Rectangle 1038"/>
          <p:cNvSpPr>
            <a:spLocks noChangeArrowheads="1"/>
          </p:cNvSpPr>
          <p:nvPr/>
        </p:nvSpPr>
        <p:spPr bwMode="auto">
          <a:xfrm>
            <a:off x="4100513" y="4500563"/>
            <a:ext cx="354012" cy="457200"/>
          </a:xfrm>
          <a:prstGeom prst="rect">
            <a:avLst/>
          </a:prstGeom>
          <a:noFill/>
          <a:ln w="9525">
            <a:noFill/>
            <a:miter lim="800000"/>
            <a:headEnd/>
            <a:tailEnd/>
          </a:ln>
        </p:spPr>
        <p:txBody>
          <a:bodyPr wrap="none">
            <a:spAutoFit/>
          </a:bodyPr>
          <a:lstStyle/>
          <a:p>
            <a:r>
              <a:rPr lang="en-US"/>
              <a:t>d</a:t>
            </a:r>
          </a:p>
        </p:txBody>
      </p:sp>
      <p:sp>
        <p:nvSpPr>
          <p:cNvPr id="139280" name="Line 1040"/>
          <p:cNvSpPr>
            <a:spLocks noChangeShapeType="1"/>
          </p:cNvSpPr>
          <p:nvPr/>
        </p:nvSpPr>
        <p:spPr bwMode="auto">
          <a:xfrm flipV="1">
            <a:off x="2328863" y="2020888"/>
            <a:ext cx="1587" cy="3087687"/>
          </a:xfrm>
          <a:prstGeom prst="line">
            <a:avLst/>
          </a:prstGeom>
          <a:noFill/>
          <a:ln w="28575">
            <a:solidFill>
              <a:schemeClr val="tx1"/>
            </a:solidFill>
            <a:prstDash val="sysDot"/>
            <a:round/>
            <a:headEnd/>
            <a:tailEnd type="triangle" w="med" len="med"/>
          </a:ln>
        </p:spPr>
        <p:txBody>
          <a:bodyPr wrap="none" anchor="ctr"/>
          <a:lstStyle/>
          <a:p>
            <a:endParaRPr lang="en-US"/>
          </a:p>
        </p:txBody>
      </p:sp>
      <p:sp>
        <p:nvSpPr>
          <p:cNvPr id="139281" name="Rectangle 1041"/>
          <p:cNvSpPr>
            <a:spLocks noChangeArrowheads="1"/>
          </p:cNvSpPr>
          <p:nvPr/>
        </p:nvSpPr>
        <p:spPr bwMode="auto">
          <a:xfrm>
            <a:off x="2484438" y="1846263"/>
            <a:ext cx="336550" cy="457200"/>
          </a:xfrm>
          <a:prstGeom prst="rect">
            <a:avLst/>
          </a:prstGeom>
          <a:noFill/>
          <a:ln w="9525">
            <a:noFill/>
            <a:miter lim="800000"/>
            <a:headEnd/>
            <a:tailEnd/>
          </a:ln>
        </p:spPr>
        <p:txBody>
          <a:bodyPr wrap="none">
            <a:spAutoFit/>
          </a:bodyPr>
          <a:lstStyle/>
          <a:p>
            <a:r>
              <a:rPr lang="en-US"/>
              <a:t>y</a:t>
            </a:r>
          </a:p>
        </p:txBody>
      </p:sp>
      <p:sp>
        <p:nvSpPr>
          <p:cNvPr id="139282" name="Rectangle 1042"/>
          <p:cNvSpPr>
            <a:spLocks noChangeArrowheads="1"/>
          </p:cNvSpPr>
          <p:nvPr/>
        </p:nvSpPr>
        <p:spPr bwMode="auto">
          <a:xfrm>
            <a:off x="1230313" y="4514850"/>
            <a:ext cx="862012" cy="457200"/>
          </a:xfrm>
          <a:prstGeom prst="rect">
            <a:avLst/>
          </a:prstGeom>
          <a:noFill/>
          <a:ln w="9525">
            <a:noFill/>
            <a:miter lim="800000"/>
            <a:headEnd/>
            <a:tailEnd/>
          </a:ln>
        </p:spPr>
        <p:txBody>
          <a:bodyPr wrap="none">
            <a:spAutoFit/>
          </a:bodyPr>
          <a:lstStyle/>
          <a:p>
            <a:r>
              <a:rPr lang="en-US" i="1"/>
              <a:t>200ft</a:t>
            </a:r>
            <a:endParaRPr lang="en-US"/>
          </a:p>
        </p:txBody>
      </p:sp>
      <p:sp>
        <p:nvSpPr>
          <p:cNvPr id="139283" name="Rectangle 1043"/>
          <p:cNvSpPr>
            <a:spLocks noChangeArrowheads="1"/>
          </p:cNvSpPr>
          <p:nvPr/>
        </p:nvSpPr>
        <p:spPr bwMode="auto">
          <a:xfrm>
            <a:off x="1200150" y="3533775"/>
            <a:ext cx="862013" cy="457200"/>
          </a:xfrm>
          <a:prstGeom prst="rect">
            <a:avLst/>
          </a:prstGeom>
          <a:noFill/>
          <a:ln w="9525">
            <a:noFill/>
            <a:miter lim="800000"/>
            <a:headEnd/>
            <a:tailEnd/>
          </a:ln>
        </p:spPr>
        <p:txBody>
          <a:bodyPr wrap="none">
            <a:spAutoFit/>
          </a:bodyPr>
          <a:lstStyle/>
          <a:p>
            <a:r>
              <a:rPr lang="en-US" i="1"/>
              <a:t>500ft</a:t>
            </a:r>
            <a:endParaRPr lang="en-US"/>
          </a:p>
        </p:txBody>
      </p:sp>
      <p:sp>
        <p:nvSpPr>
          <p:cNvPr id="139284" name="Rectangle 1044"/>
          <p:cNvSpPr>
            <a:spLocks noChangeArrowheads="1"/>
          </p:cNvSpPr>
          <p:nvPr/>
        </p:nvSpPr>
        <p:spPr bwMode="auto">
          <a:xfrm>
            <a:off x="7462838" y="4284663"/>
            <a:ext cx="336550" cy="457200"/>
          </a:xfrm>
          <a:prstGeom prst="rect">
            <a:avLst/>
          </a:prstGeom>
          <a:noFill/>
          <a:ln w="9525">
            <a:noFill/>
            <a:miter lim="800000"/>
            <a:headEnd/>
            <a:tailEnd/>
          </a:ln>
        </p:spPr>
        <p:txBody>
          <a:bodyPr wrap="none">
            <a:spAutoFit/>
          </a:bodyPr>
          <a:lstStyle/>
          <a:p>
            <a:r>
              <a:rPr lang="en-US"/>
              <a:t>x</a:t>
            </a:r>
          </a:p>
        </p:txBody>
      </p:sp>
      <p:sp>
        <p:nvSpPr>
          <p:cNvPr id="139287" name="Freeform 1047"/>
          <p:cNvSpPr>
            <a:spLocks/>
          </p:cNvSpPr>
          <p:nvPr/>
        </p:nvSpPr>
        <p:spPr bwMode="auto">
          <a:xfrm>
            <a:off x="1241425" y="5065713"/>
            <a:ext cx="6427788" cy="103187"/>
          </a:xfrm>
          <a:custGeom>
            <a:avLst/>
            <a:gdLst/>
            <a:ahLst/>
            <a:cxnLst>
              <a:cxn ang="0">
                <a:pos x="0" y="63"/>
              </a:cxn>
              <a:cxn ang="0">
                <a:pos x="28" y="54"/>
              </a:cxn>
              <a:cxn ang="0">
                <a:pos x="46" y="27"/>
              </a:cxn>
              <a:cxn ang="0">
                <a:pos x="164" y="54"/>
              </a:cxn>
              <a:cxn ang="0">
                <a:pos x="355" y="27"/>
              </a:cxn>
              <a:cxn ang="0">
                <a:pos x="682" y="54"/>
              </a:cxn>
              <a:cxn ang="0">
                <a:pos x="737" y="36"/>
              </a:cxn>
              <a:cxn ang="0">
                <a:pos x="764" y="27"/>
              </a:cxn>
              <a:cxn ang="0">
                <a:pos x="1337" y="63"/>
              </a:cxn>
              <a:cxn ang="0">
                <a:pos x="2182" y="54"/>
              </a:cxn>
              <a:cxn ang="0">
                <a:pos x="2509" y="54"/>
              </a:cxn>
              <a:cxn ang="0">
                <a:pos x="2773" y="36"/>
              </a:cxn>
              <a:cxn ang="0">
                <a:pos x="3100" y="45"/>
              </a:cxn>
              <a:cxn ang="0">
                <a:pos x="3273" y="27"/>
              </a:cxn>
              <a:cxn ang="0">
                <a:pos x="3464" y="18"/>
              </a:cxn>
              <a:cxn ang="0">
                <a:pos x="3536" y="0"/>
              </a:cxn>
              <a:cxn ang="0">
                <a:pos x="3982" y="18"/>
              </a:cxn>
              <a:cxn ang="0">
                <a:pos x="4064" y="27"/>
              </a:cxn>
            </a:cxnLst>
            <a:rect l="0" t="0" r="r" b="b"/>
            <a:pathLst>
              <a:path w="4064" h="65">
                <a:moveTo>
                  <a:pt x="0" y="63"/>
                </a:moveTo>
                <a:cubicBezTo>
                  <a:pt x="9" y="60"/>
                  <a:pt x="20" y="60"/>
                  <a:pt x="28" y="54"/>
                </a:cubicBezTo>
                <a:cubicBezTo>
                  <a:pt x="36" y="47"/>
                  <a:pt x="35" y="28"/>
                  <a:pt x="46" y="27"/>
                </a:cubicBezTo>
                <a:cubicBezTo>
                  <a:pt x="86" y="22"/>
                  <a:pt x="124" y="46"/>
                  <a:pt x="164" y="54"/>
                </a:cubicBezTo>
                <a:cubicBezTo>
                  <a:pt x="227" y="43"/>
                  <a:pt x="292" y="42"/>
                  <a:pt x="355" y="27"/>
                </a:cubicBezTo>
                <a:cubicBezTo>
                  <a:pt x="459" y="53"/>
                  <a:pt x="574" y="45"/>
                  <a:pt x="682" y="54"/>
                </a:cubicBezTo>
                <a:cubicBezTo>
                  <a:pt x="700" y="48"/>
                  <a:pt x="718" y="42"/>
                  <a:pt x="737" y="36"/>
                </a:cubicBezTo>
                <a:cubicBezTo>
                  <a:pt x="746" y="33"/>
                  <a:pt x="764" y="27"/>
                  <a:pt x="764" y="27"/>
                </a:cubicBezTo>
                <a:cubicBezTo>
                  <a:pt x="949" y="31"/>
                  <a:pt x="1152" y="18"/>
                  <a:pt x="1337" y="63"/>
                </a:cubicBezTo>
                <a:cubicBezTo>
                  <a:pt x="1612" y="43"/>
                  <a:pt x="1915" y="57"/>
                  <a:pt x="2182" y="54"/>
                </a:cubicBezTo>
                <a:cubicBezTo>
                  <a:pt x="2270" y="24"/>
                  <a:pt x="2397" y="65"/>
                  <a:pt x="2509" y="54"/>
                </a:cubicBezTo>
                <a:cubicBezTo>
                  <a:pt x="2668" y="14"/>
                  <a:pt x="2580" y="24"/>
                  <a:pt x="2773" y="36"/>
                </a:cubicBezTo>
                <a:cubicBezTo>
                  <a:pt x="2892" y="50"/>
                  <a:pt x="2969" y="51"/>
                  <a:pt x="3100" y="45"/>
                </a:cubicBezTo>
                <a:cubicBezTo>
                  <a:pt x="3201" y="20"/>
                  <a:pt x="3120" y="14"/>
                  <a:pt x="3273" y="27"/>
                </a:cubicBezTo>
                <a:cubicBezTo>
                  <a:pt x="3336" y="24"/>
                  <a:pt x="3400" y="24"/>
                  <a:pt x="3464" y="18"/>
                </a:cubicBezTo>
                <a:cubicBezTo>
                  <a:pt x="3488" y="15"/>
                  <a:pt x="3536" y="0"/>
                  <a:pt x="3536" y="0"/>
                </a:cubicBezTo>
                <a:cubicBezTo>
                  <a:pt x="3684" y="7"/>
                  <a:pt x="3833" y="10"/>
                  <a:pt x="3982" y="18"/>
                </a:cubicBezTo>
                <a:cubicBezTo>
                  <a:pt x="4009" y="19"/>
                  <a:pt x="4064" y="27"/>
                  <a:pt x="4064" y="27"/>
                </a:cubicBezTo>
              </a:path>
            </a:pathLst>
          </a:custGeom>
          <a:noFill/>
          <a:ln w="9525">
            <a:solidFill>
              <a:schemeClr val="tx1"/>
            </a:solidFill>
            <a:round/>
            <a:headEnd/>
            <a:tailEnd/>
          </a:ln>
        </p:spPr>
        <p:txBody>
          <a:bodyPr wrap="none" anchor="ctr"/>
          <a:lstStyle/>
          <a:p>
            <a:endParaRPr lang="en-US"/>
          </a:p>
        </p:txBody>
      </p:sp>
      <p:sp>
        <p:nvSpPr>
          <p:cNvPr id="139288" name="Rectangle 1048"/>
          <p:cNvSpPr>
            <a:spLocks noChangeArrowheads="1"/>
          </p:cNvSpPr>
          <p:nvPr/>
        </p:nvSpPr>
        <p:spPr bwMode="auto">
          <a:xfrm>
            <a:off x="1322388" y="5237163"/>
            <a:ext cx="2735044" cy="461665"/>
          </a:xfrm>
          <a:prstGeom prst="rect">
            <a:avLst/>
          </a:prstGeom>
          <a:noFill/>
          <a:ln w="9525">
            <a:noFill/>
            <a:miter lim="800000"/>
            <a:headEnd/>
            <a:tailEnd/>
          </a:ln>
        </p:spPr>
        <p:txBody>
          <a:bodyPr wrap="none">
            <a:spAutoFit/>
          </a:bodyPr>
          <a:lstStyle/>
          <a:p>
            <a:r>
              <a:rPr lang="en-US" dirty="0"/>
              <a:t>Not </a:t>
            </a:r>
            <a:r>
              <a:rPr lang="en-US" dirty="0" smtClean="0"/>
              <a:t>drawn </a:t>
            </a:r>
            <a:r>
              <a:rPr lang="en-US" dirty="0"/>
              <a:t>to scale</a:t>
            </a:r>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1026"/>
          <p:cNvSpPr>
            <a:spLocks noGrp="1" noChangeArrowheads="1"/>
          </p:cNvSpPr>
          <p:nvPr>
            <p:ph type="title"/>
          </p:nvPr>
        </p:nvSpPr>
        <p:spPr/>
        <p:txBody>
          <a:bodyPr/>
          <a:lstStyle/>
          <a:p>
            <a:r>
              <a:rPr lang="en-US"/>
              <a:t>SOLUTION</a:t>
            </a:r>
          </a:p>
        </p:txBody>
      </p:sp>
      <p:sp>
        <p:nvSpPr>
          <p:cNvPr id="142339" name="Rectangle 1027"/>
          <p:cNvSpPr>
            <a:spLocks noChangeArrowheads="1"/>
          </p:cNvSpPr>
          <p:nvPr/>
        </p:nvSpPr>
        <p:spPr bwMode="auto">
          <a:xfrm>
            <a:off x="1149350" y="2249488"/>
            <a:ext cx="184150" cy="457200"/>
          </a:xfrm>
          <a:prstGeom prst="rect">
            <a:avLst/>
          </a:prstGeom>
          <a:noFill/>
          <a:ln w="9525">
            <a:noFill/>
            <a:miter lim="800000"/>
            <a:headEnd/>
            <a:tailEnd/>
          </a:ln>
        </p:spPr>
        <p:txBody>
          <a:bodyPr wrap="none">
            <a:spAutoFit/>
          </a:bodyPr>
          <a:lstStyle/>
          <a:p>
            <a:endParaRPr lang="en-US"/>
          </a:p>
        </p:txBody>
      </p:sp>
      <p:graphicFrame>
        <p:nvGraphicFramePr>
          <p:cNvPr id="142340" name="Object 1028"/>
          <p:cNvGraphicFramePr>
            <a:graphicFrameLocks noChangeAspect="1"/>
          </p:cNvGraphicFramePr>
          <p:nvPr/>
        </p:nvGraphicFramePr>
        <p:xfrm>
          <a:off x="615950" y="2212975"/>
          <a:ext cx="3906838" cy="3284538"/>
        </p:xfrm>
        <a:graphic>
          <a:graphicData uri="http://schemas.openxmlformats.org/presentationml/2006/ole">
            <mc:AlternateContent xmlns:mc="http://schemas.openxmlformats.org/markup-compatibility/2006">
              <mc:Choice xmlns:v="urn:schemas-microsoft-com:vml" Requires="v">
                <p:oleObj spid="_x0000_s142345" name="Equation" r:id="rId4" imgW="2311400" imgH="1943100" progId="Equation.3">
                  <p:embed/>
                </p:oleObj>
              </mc:Choice>
              <mc:Fallback>
                <p:oleObj name="Equation" r:id="rId4" imgW="2311400" imgH="1943100" progId="Equation.3">
                  <p:embed/>
                  <p:pic>
                    <p:nvPicPr>
                      <p:cNvPr id="0" name="Picture 102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15950" y="2212975"/>
                        <a:ext cx="3906838" cy="32845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142341" name="Object 1029"/>
          <p:cNvGraphicFramePr>
            <a:graphicFrameLocks noChangeAspect="1"/>
          </p:cNvGraphicFramePr>
          <p:nvPr/>
        </p:nvGraphicFramePr>
        <p:xfrm>
          <a:off x="5114925" y="2216150"/>
          <a:ext cx="3001963" cy="2424113"/>
        </p:xfrm>
        <a:graphic>
          <a:graphicData uri="http://schemas.openxmlformats.org/presentationml/2006/ole">
            <mc:AlternateContent xmlns:mc="http://schemas.openxmlformats.org/markup-compatibility/2006">
              <mc:Choice xmlns:v="urn:schemas-microsoft-com:vml" Requires="v">
                <p:oleObj spid="_x0000_s142346" name="Equation" r:id="rId6" imgW="1714500" imgH="1384300" progId="Equation.3">
                  <p:embed/>
                </p:oleObj>
              </mc:Choice>
              <mc:Fallback>
                <p:oleObj name="Equation" r:id="rId6" imgW="1714500" imgH="1384300" progId="Equation.3">
                  <p:embed/>
                  <p:pic>
                    <p:nvPicPr>
                      <p:cNvPr id="0" name="Picture 1029"/>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114925" y="2216150"/>
                        <a:ext cx="3001963" cy="24241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142342" name="Line 1030"/>
          <p:cNvSpPr>
            <a:spLocks noChangeShapeType="1"/>
          </p:cNvSpPr>
          <p:nvPr/>
        </p:nvSpPr>
        <p:spPr bwMode="auto">
          <a:xfrm>
            <a:off x="4703763" y="1933575"/>
            <a:ext cx="28575" cy="3478213"/>
          </a:xfrm>
          <a:prstGeom prst="line">
            <a:avLst/>
          </a:prstGeom>
          <a:noFill/>
          <a:ln w="28575">
            <a:solidFill>
              <a:schemeClr val="tx1"/>
            </a:solidFill>
            <a:round/>
            <a:headEnd/>
            <a:tailEnd/>
          </a:ln>
        </p:spPr>
        <p:txBody>
          <a:bodyPr wrap="none" anchor="ctr"/>
          <a:lstStyle/>
          <a:p>
            <a:endParaRPr lang="en-US"/>
          </a:p>
        </p:txBody>
      </p:sp>
      <p:sp>
        <p:nvSpPr>
          <p:cNvPr id="142343" name="Rectangle 1031"/>
          <p:cNvSpPr>
            <a:spLocks noChangeArrowheads="1"/>
          </p:cNvSpPr>
          <p:nvPr/>
        </p:nvSpPr>
        <p:spPr bwMode="auto">
          <a:xfrm>
            <a:off x="1595438" y="5613400"/>
            <a:ext cx="6130925" cy="457200"/>
          </a:xfrm>
          <a:prstGeom prst="rect">
            <a:avLst/>
          </a:prstGeom>
          <a:noFill/>
          <a:ln w="9525">
            <a:noFill/>
            <a:miter lim="800000"/>
            <a:headEnd/>
            <a:tailEnd/>
          </a:ln>
        </p:spPr>
        <p:txBody>
          <a:bodyPr wrap="none">
            <a:spAutoFit/>
          </a:bodyPr>
          <a:lstStyle/>
          <a:p>
            <a:r>
              <a:rPr lang="en-US">
                <a:solidFill>
                  <a:schemeClr val="folHlink"/>
                </a:solidFill>
              </a:rPr>
              <a:t>Hence the vertex of the parabola is (2100,8)</a:t>
            </a:r>
          </a:p>
        </p:txBody>
      </p:sp>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1026"/>
          <p:cNvSpPr>
            <a:spLocks noGrp="1" noChangeArrowheads="1"/>
          </p:cNvSpPr>
          <p:nvPr>
            <p:ph type="title"/>
          </p:nvPr>
        </p:nvSpPr>
        <p:spPr/>
        <p:txBody>
          <a:bodyPr/>
          <a:lstStyle/>
          <a:p>
            <a:r>
              <a:rPr lang="en-US" dirty="0" smtClean="0"/>
              <a:t>SOLUTION(cont.)</a:t>
            </a:r>
            <a:endParaRPr lang="en-US" dirty="0"/>
          </a:p>
        </p:txBody>
      </p:sp>
      <p:sp>
        <p:nvSpPr>
          <p:cNvPr id="143363" name="Rectangle 1027"/>
          <p:cNvSpPr>
            <a:spLocks noChangeArrowheads="1"/>
          </p:cNvSpPr>
          <p:nvPr/>
        </p:nvSpPr>
        <p:spPr bwMode="auto">
          <a:xfrm>
            <a:off x="658813" y="2235200"/>
            <a:ext cx="7731125" cy="3743325"/>
          </a:xfrm>
          <a:prstGeom prst="rect">
            <a:avLst/>
          </a:prstGeom>
          <a:noFill/>
          <a:ln w="9525">
            <a:noFill/>
            <a:miter lim="800000"/>
            <a:headEnd/>
            <a:tailEnd/>
          </a:ln>
        </p:spPr>
        <p:txBody>
          <a:bodyPr>
            <a:spAutoFit/>
          </a:bodyPr>
          <a:lstStyle/>
          <a:p>
            <a:pPr marL="457200" indent="-457200" algn="just">
              <a:buFont typeface="Arial" charset="0"/>
              <a:buAutoNum type="alphaLcPeriod"/>
            </a:pPr>
            <a:r>
              <a:rPr lang="en-US"/>
              <a:t>The </a:t>
            </a:r>
            <a:r>
              <a:rPr lang="en-US">
                <a:solidFill>
                  <a:schemeClr val="folHlink"/>
                </a:solidFill>
              </a:rPr>
              <a:t>vertex</a:t>
            </a:r>
            <a:r>
              <a:rPr lang="en-US"/>
              <a:t> of the parabola is (2100,8), so the cable’s lowest point is 2100 feet from the left tower shown above. Since the heights of the two tower’s are the same, the symmetry of the parabola implies that the vertex is also 2100 feet from the right tower. Therefore </a:t>
            </a:r>
            <a:r>
              <a:rPr lang="en-US">
                <a:solidFill>
                  <a:schemeClr val="folHlink"/>
                </a:solidFill>
              </a:rPr>
              <a:t>the towers are d = 2(2100) = 4200 feet apart.</a:t>
            </a:r>
          </a:p>
          <a:p>
            <a:pPr marL="457200" indent="-457200" algn="just">
              <a:buFont typeface="Arial" charset="0"/>
              <a:buAutoNum type="alphaLcPeriod"/>
            </a:pPr>
            <a:r>
              <a:rPr lang="en-US"/>
              <a:t>The height l above the road of a cable at its lowest point is the y-coordinate of the vertex. Since the vertex is (2100,8), this </a:t>
            </a:r>
            <a:r>
              <a:rPr lang="en-US">
                <a:solidFill>
                  <a:schemeClr val="folHlink"/>
                </a:solidFill>
              </a:rPr>
              <a:t>height is  l= 8 feet.</a:t>
            </a:r>
            <a:endParaRPr lang="en-US"/>
          </a:p>
        </p:txBody>
      </p:sp>
    </p:spTree>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ctrTitle"/>
          </p:nvPr>
        </p:nvSpPr>
        <p:spPr/>
        <p:txBody>
          <a:bodyPr/>
          <a:lstStyle/>
          <a:p>
            <a:r>
              <a:rPr lang="en-US"/>
              <a:t/>
            </a:r>
            <a:br>
              <a:rPr lang="en-US"/>
            </a:br>
            <a:r>
              <a:rPr lang="en-US"/>
              <a:t/>
            </a:r>
            <a:br>
              <a:rPr lang="en-US"/>
            </a:br>
            <a:r>
              <a:rPr lang="en-US"/>
              <a:t/>
            </a:r>
            <a:br>
              <a:rPr lang="en-US"/>
            </a:br>
            <a:r>
              <a:rPr lang="en-US"/>
              <a:t>SOLVING QUADRATIC EQUATION BY FACTORING</a:t>
            </a:r>
          </a:p>
        </p:txBody>
      </p:sp>
      <p:sp>
        <p:nvSpPr>
          <p:cNvPr id="26627" name="Rectangle 3"/>
          <p:cNvSpPr>
            <a:spLocks noGrp="1" noChangeArrowheads="1"/>
          </p:cNvSpPr>
          <p:nvPr>
            <p:ph type="subTitle" idx="1"/>
          </p:nvPr>
        </p:nvSpPr>
        <p:spPr/>
        <p:txBody>
          <a:bodyPr/>
          <a:lstStyle/>
          <a:p>
            <a:r>
              <a:rPr lang="en-US"/>
              <a:t>   </a:t>
            </a: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p:txBody>
          <a:bodyPr/>
          <a:lstStyle/>
          <a:p>
            <a:r>
              <a:rPr lang="en-US"/>
              <a:t>OUTLINE	</a:t>
            </a:r>
          </a:p>
        </p:txBody>
      </p:sp>
      <p:sp>
        <p:nvSpPr>
          <p:cNvPr id="1027" name="Rectangle 3"/>
          <p:cNvSpPr>
            <a:spLocks noGrp="1" noChangeArrowheads="1"/>
          </p:cNvSpPr>
          <p:nvPr>
            <p:ph type="body" idx="1"/>
          </p:nvPr>
        </p:nvSpPr>
        <p:spPr/>
        <p:txBody>
          <a:bodyPr/>
          <a:lstStyle/>
          <a:p>
            <a:r>
              <a:rPr lang="en-US" sz="2800"/>
              <a:t>Graphing Quadratic Functions</a:t>
            </a:r>
          </a:p>
          <a:p>
            <a:r>
              <a:rPr lang="en-US" sz="2800"/>
              <a:t>Solving Quadratic Equations by Factoring</a:t>
            </a:r>
          </a:p>
          <a:p>
            <a:r>
              <a:rPr lang="en-US" sz="2800"/>
              <a:t>Solving Quadratic Equations by Finding Square Roots</a:t>
            </a:r>
          </a:p>
          <a:p>
            <a:r>
              <a:rPr lang="en-US" sz="2800"/>
              <a:t>Complex Numbers</a:t>
            </a:r>
          </a:p>
          <a:p>
            <a:r>
              <a:rPr lang="en-US" sz="2800"/>
              <a:t>The Quadratic Formula and the Discriminant</a:t>
            </a:r>
          </a:p>
          <a:p>
            <a:r>
              <a:rPr lang="en-US" sz="2800"/>
              <a:t>Graphing and Solving Quadratic Inequalities</a:t>
            </a:r>
          </a:p>
          <a:p>
            <a:r>
              <a:rPr lang="en-US" sz="2800"/>
              <a:t>Modeling with Quadratic Functions</a:t>
            </a: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US" sz="4000"/>
              <a:t>FACTORING QUADRATIC EXPRESSION</a:t>
            </a:r>
            <a:endParaRPr lang="en-US"/>
          </a:p>
        </p:txBody>
      </p:sp>
      <p:sp>
        <p:nvSpPr>
          <p:cNvPr id="27651" name="Rectangle 3"/>
          <p:cNvSpPr>
            <a:spLocks noChangeArrowheads="1"/>
          </p:cNvSpPr>
          <p:nvPr/>
        </p:nvSpPr>
        <p:spPr bwMode="auto">
          <a:xfrm>
            <a:off x="730250" y="2263775"/>
            <a:ext cx="7424738" cy="3785652"/>
          </a:xfrm>
          <a:prstGeom prst="rect">
            <a:avLst/>
          </a:prstGeom>
          <a:noFill/>
          <a:ln w="9525">
            <a:noFill/>
            <a:miter lim="800000"/>
            <a:headEnd/>
            <a:tailEnd/>
          </a:ln>
        </p:spPr>
        <p:txBody>
          <a:bodyPr>
            <a:spAutoFit/>
          </a:bodyPr>
          <a:lstStyle/>
          <a:p>
            <a:r>
              <a:rPr lang="en-US" dirty="0"/>
              <a:t>The expression  x</a:t>
            </a:r>
            <a:r>
              <a:rPr lang="en-US" baseline="30000" dirty="0"/>
              <a:t>2</a:t>
            </a:r>
            <a:r>
              <a:rPr lang="en-US" dirty="0"/>
              <a:t> +</a:t>
            </a:r>
            <a:r>
              <a:rPr lang="en-US" dirty="0">
                <a:solidFill>
                  <a:schemeClr val="folHlink"/>
                </a:solidFill>
              </a:rPr>
              <a:t> </a:t>
            </a:r>
            <a:r>
              <a:rPr lang="en-US" dirty="0" err="1">
                <a:solidFill>
                  <a:schemeClr val="folHlink"/>
                </a:solidFill>
              </a:rPr>
              <a:t>bx</a:t>
            </a:r>
            <a:r>
              <a:rPr lang="en-US" dirty="0"/>
              <a:t> + </a:t>
            </a:r>
            <a:r>
              <a:rPr lang="en-US" dirty="0">
                <a:solidFill>
                  <a:schemeClr val="hlink"/>
                </a:solidFill>
              </a:rPr>
              <a:t>c</a:t>
            </a:r>
            <a:r>
              <a:rPr lang="en-US" dirty="0"/>
              <a:t> is a </a:t>
            </a:r>
            <a:r>
              <a:rPr lang="en-US" i="1" dirty="0"/>
              <a:t>tri</a:t>
            </a:r>
            <a:r>
              <a:rPr lang="en-US" dirty="0"/>
              <a:t>nomial because it has </a:t>
            </a:r>
            <a:r>
              <a:rPr lang="en-US" i="1" dirty="0"/>
              <a:t>three</a:t>
            </a:r>
            <a:r>
              <a:rPr lang="en-US" dirty="0"/>
              <a:t> terms. We can use factoring to write it as product of two terms or binomials such as </a:t>
            </a:r>
          </a:p>
          <a:p>
            <a:endParaRPr lang="en-US" dirty="0"/>
          </a:p>
          <a:p>
            <a:r>
              <a:rPr lang="en-US" dirty="0"/>
              <a:t>x</a:t>
            </a:r>
            <a:r>
              <a:rPr lang="en-US" baseline="30000" dirty="0"/>
              <a:t>2</a:t>
            </a:r>
            <a:r>
              <a:rPr lang="en-US" dirty="0"/>
              <a:t> +</a:t>
            </a:r>
            <a:r>
              <a:rPr lang="en-US" dirty="0">
                <a:solidFill>
                  <a:schemeClr val="folHlink"/>
                </a:solidFill>
              </a:rPr>
              <a:t> </a:t>
            </a:r>
            <a:r>
              <a:rPr lang="en-US" dirty="0" err="1">
                <a:solidFill>
                  <a:schemeClr val="folHlink"/>
                </a:solidFill>
              </a:rPr>
              <a:t>bx</a:t>
            </a:r>
            <a:r>
              <a:rPr lang="en-US" dirty="0"/>
              <a:t> + </a:t>
            </a:r>
            <a:r>
              <a:rPr lang="en-US" dirty="0">
                <a:solidFill>
                  <a:schemeClr val="hlink"/>
                </a:solidFill>
              </a:rPr>
              <a:t>c</a:t>
            </a:r>
            <a:r>
              <a:rPr lang="en-US" dirty="0"/>
              <a:t>  = (</a:t>
            </a:r>
            <a:r>
              <a:rPr lang="en-US" dirty="0" err="1"/>
              <a:t>x+m</a:t>
            </a:r>
            <a:r>
              <a:rPr lang="en-US" dirty="0"/>
              <a:t>)(</a:t>
            </a:r>
            <a:r>
              <a:rPr lang="en-US" dirty="0" err="1"/>
              <a:t>x+n</a:t>
            </a:r>
            <a:r>
              <a:rPr lang="en-US" dirty="0"/>
              <a:t>) = x</a:t>
            </a:r>
            <a:r>
              <a:rPr lang="en-US" baseline="30000" dirty="0"/>
              <a:t>2 </a:t>
            </a:r>
            <a:r>
              <a:rPr lang="en-US" dirty="0"/>
              <a:t>+ (</a:t>
            </a:r>
            <a:r>
              <a:rPr lang="en-US" dirty="0" err="1">
                <a:solidFill>
                  <a:schemeClr val="folHlink"/>
                </a:solidFill>
              </a:rPr>
              <a:t>m+n</a:t>
            </a:r>
            <a:r>
              <a:rPr lang="en-US" dirty="0"/>
              <a:t>)x + </a:t>
            </a:r>
            <a:r>
              <a:rPr lang="en-US" dirty="0" err="1">
                <a:solidFill>
                  <a:schemeClr val="hlink"/>
                </a:solidFill>
              </a:rPr>
              <a:t>mn</a:t>
            </a:r>
            <a:endParaRPr lang="en-US" dirty="0"/>
          </a:p>
          <a:p>
            <a:endParaRPr lang="en-US" dirty="0"/>
          </a:p>
          <a:p>
            <a:endParaRPr lang="en-US" dirty="0">
              <a:solidFill>
                <a:srgbClr val="ED0000"/>
              </a:solidFill>
            </a:endParaRPr>
          </a:p>
          <a:p>
            <a:r>
              <a:rPr lang="en-US" dirty="0">
                <a:solidFill>
                  <a:srgbClr val="ED0000"/>
                </a:solidFill>
              </a:rPr>
              <a:t>Example:</a:t>
            </a:r>
            <a:endParaRPr lang="en-US" dirty="0"/>
          </a:p>
          <a:p>
            <a:r>
              <a:rPr lang="en-US" dirty="0"/>
              <a:t>x</a:t>
            </a:r>
            <a:r>
              <a:rPr lang="en-US" baseline="30000" dirty="0"/>
              <a:t>2</a:t>
            </a:r>
            <a:r>
              <a:rPr lang="en-US" dirty="0"/>
              <a:t> + 8x + 15 = (x + 3)(x + 5)</a:t>
            </a:r>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US"/>
              <a:t>EXAMPLE	</a:t>
            </a:r>
          </a:p>
        </p:txBody>
      </p:sp>
      <p:sp>
        <p:nvSpPr>
          <p:cNvPr id="28675" name="Rectangle 3"/>
          <p:cNvSpPr>
            <a:spLocks noChangeArrowheads="1"/>
          </p:cNvSpPr>
          <p:nvPr/>
        </p:nvSpPr>
        <p:spPr bwMode="auto">
          <a:xfrm>
            <a:off x="544513" y="2062163"/>
            <a:ext cx="8021637" cy="1187450"/>
          </a:xfrm>
          <a:prstGeom prst="rect">
            <a:avLst/>
          </a:prstGeom>
          <a:noFill/>
          <a:ln w="9525">
            <a:noFill/>
            <a:miter lim="800000"/>
            <a:headEnd/>
            <a:tailEnd/>
          </a:ln>
        </p:spPr>
        <p:txBody>
          <a:bodyPr wrap="none">
            <a:spAutoFit/>
          </a:bodyPr>
          <a:lstStyle/>
          <a:p>
            <a:r>
              <a:rPr lang="en-US" b="1"/>
              <a:t>Problem:    Factor x</a:t>
            </a:r>
            <a:r>
              <a:rPr lang="en-US" b="1" baseline="30000"/>
              <a:t>2</a:t>
            </a:r>
            <a:r>
              <a:rPr lang="en-US" b="1"/>
              <a:t> - 12x - 28</a:t>
            </a:r>
          </a:p>
          <a:p>
            <a:r>
              <a:rPr lang="en-US">
                <a:solidFill>
                  <a:srgbClr val="ED0000"/>
                </a:solidFill>
              </a:rPr>
              <a:t>Solution:  </a:t>
            </a:r>
          </a:p>
          <a:p>
            <a:r>
              <a:rPr lang="en-US"/>
              <a:t>x</a:t>
            </a:r>
            <a:r>
              <a:rPr lang="en-US" baseline="30000"/>
              <a:t>2</a:t>
            </a:r>
            <a:r>
              <a:rPr lang="en-US"/>
              <a:t> - 12x - 28 = (x+m)(x+n)  where mn = -28 and m+n = -12</a:t>
            </a:r>
          </a:p>
        </p:txBody>
      </p:sp>
      <p:graphicFrame>
        <p:nvGraphicFramePr>
          <p:cNvPr id="28710" name="Group 38"/>
          <p:cNvGraphicFramePr>
            <a:graphicFrameLocks noGrp="1"/>
          </p:cNvGraphicFramePr>
          <p:nvPr/>
        </p:nvGraphicFramePr>
        <p:xfrm>
          <a:off x="711200" y="3433763"/>
          <a:ext cx="7796213" cy="1889759"/>
        </p:xfrm>
        <a:graphic>
          <a:graphicData uri="http://schemas.openxmlformats.org/drawingml/2006/table">
            <a:tbl>
              <a:tblPr/>
              <a:tblGrid>
                <a:gridCol w="1744663"/>
                <a:gridCol w="892175"/>
                <a:gridCol w="895350"/>
                <a:gridCol w="922337"/>
                <a:gridCol w="1114425"/>
                <a:gridCol w="1112838"/>
                <a:gridCol w="1114425"/>
              </a:tblGrid>
              <a:tr h="9255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sz="2800" b="0" i="0" u="none" strike="noStrike" cap="none" normalizeH="0" baseline="0" smtClean="0">
                          <a:ln>
                            <a:noFill/>
                          </a:ln>
                          <a:solidFill>
                            <a:srgbClr val="1D2399"/>
                          </a:solidFill>
                          <a:effectLst/>
                          <a:latin typeface="Arial" charset="0"/>
                          <a:ea typeface="ＭＳ Ｐゴシック" pitchFamily="-80" charset="-128"/>
                        </a:rPr>
                        <a:t>Factors of -28</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sz="2400" b="0" i="0" u="none" strike="noStrike" cap="none" normalizeH="0" baseline="0" smtClean="0">
                          <a:ln>
                            <a:noFill/>
                          </a:ln>
                          <a:solidFill>
                            <a:schemeClr val="tx1"/>
                          </a:solidFill>
                          <a:effectLst/>
                          <a:latin typeface="Arial" charset="0"/>
                          <a:ea typeface="ＭＳ Ｐゴシック" pitchFamily="-80" charset="-128"/>
                        </a:rPr>
                        <a:t>-1,28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sz="2400" b="0" i="0" u="none" strike="noStrike" cap="none" normalizeH="0" baseline="0" smtClean="0">
                          <a:ln>
                            <a:noFill/>
                          </a:ln>
                          <a:solidFill>
                            <a:schemeClr val="tx1"/>
                          </a:solidFill>
                          <a:effectLst/>
                          <a:latin typeface="Arial" charset="0"/>
                          <a:ea typeface="ＭＳ Ｐゴシック" pitchFamily="-80" charset="-128"/>
                        </a:rPr>
                        <a:t>1,-28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sz="2400" b="0" i="0" u="none" strike="noStrike" cap="none" normalizeH="0" baseline="0" smtClean="0">
                          <a:ln>
                            <a:noFill/>
                          </a:ln>
                          <a:solidFill>
                            <a:schemeClr val="tx1"/>
                          </a:solidFill>
                          <a:effectLst/>
                          <a:latin typeface="Arial" charset="0"/>
                          <a:ea typeface="ＭＳ Ｐゴシック" pitchFamily="-80" charset="-128"/>
                        </a:rPr>
                        <a:t>-2,14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sz="2400" b="0" i="0" u="none" strike="noStrike" cap="none" normalizeH="0" baseline="0" smtClean="0">
                          <a:ln>
                            <a:noFill/>
                          </a:ln>
                          <a:solidFill>
                            <a:schemeClr val="folHlink"/>
                          </a:solidFill>
                          <a:effectLst/>
                          <a:latin typeface="Arial" charset="0"/>
                          <a:ea typeface="ＭＳ Ｐゴシック" pitchFamily="-80" charset="-128"/>
                        </a:rPr>
                        <a:t>2,-14</a:t>
                      </a:r>
                      <a:endParaRPr kumimoji="1" lang="en-US" sz="2400" b="0" i="0" u="none" strike="noStrike" cap="none" normalizeH="0" baseline="0" smtClean="0">
                        <a:ln>
                          <a:noFill/>
                        </a:ln>
                        <a:solidFill>
                          <a:schemeClr val="tx1"/>
                        </a:solidFill>
                        <a:effectLst/>
                        <a:latin typeface="Arial" charset="0"/>
                        <a:ea typeface="ＭＳ Ｐゴシック" pitchFamily="-8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sz="2400" b="0" i="0" u="none" strike="noStrike" cap="none" normalizeH="0" baseline="0" smtClean="0">
                          <a:ln>
                            <a:noFill/>
                          </a:ln>
                          <a:solidFill>
                            <a:schemeClr val="tx1"/>
                          </a:solidFill>
                          <a:effectLst/>
                          <a:latin typeface="Arial" charset="0"/>
                          <a:ea typeface="ＭＳ Ｐゴシック" pitchFamily="-80" charset="-128"/>
                        </a:rPr>
                        <a:t>-4,7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sz="2400" b="0" i="0" u="none" strike="noStrike" cap="none" normalizeH="0" baseline="0" smtClean="0">
                          <a:ln>
                            <a:noFill/>
                          </a:ln>
                          <a:solidFill>
                            <a:schemeClr val="tx1"/>
                          </a:solidFill>
                          <a:effectLst/>
                          <a:latin typeface="Arial" charset="0"/>
                          <a:ea typeface="ＭＳ Ｐゴシック" pitchFamily="-80" charset="-128"/>
                        </a:rPr>
                        <a:t>4,-7</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128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sz="2800" b="0" i="0" u="none" strike="noStrike" cap="none" normalizeH="0" baseline="0" smtClean="0">
                          <a:ln>
                            <a:noFill/>
                          </a:ln>
                          <a:solidFill>
                            <a:srgbClr val="1D2399"/>
                          </a:solidFill>
                          <a:effectLst/>
                          <a:latin typeface="Arial" charset="0"/>
                          <a:ea typeface="ＭＳ Ｐゴシック" pitchFamily="-80" charset="-128"/>
                        </a:rPr>
                        <a:t>Sum of factors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sz="2400" b="0" i="0" u="none" strike="noStrike" cap="none" normalizeH="0" baseline="0" smtClean="0">
                          <a:ln>
                            <a:noFill/>
                          </a:ln>
                          <a:solidFill>
                            <a:schemeClr val="tx1"/>
                          </a:solidFill>
                          <a:effectLst/>
                          <a:latin typeface="Arial" charset="0"/>
                          <a:ea typeface="ＭＳ Ｐゴシック" pitchFamily="-80" charset="-128"/>
                        </a:rPr>
                        <a:t>27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sz="2400" b="0" i="0" u="none" strike="noStrike" cap="none" normalizeH="0" baseline="0" smtClean="0">
                          <a:ln>
                            <a:noFill/>
                          </a:ln>
                          <a:solidFill>
                            <a:schemeClr val="tx1"/>
                          </a:solidFill>
                          <a:effectLst/>
                          <a:latin typeface="Arial" charset="0"/>
                          <a:ea typeface="ＭＳ Ｐゴシック" pitchFamily="-80" charset="-128"/>
                        </a:rPr>
                        <a:t>-27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sz="2400" b="0" i="0" u="none" strike="noStrike" cap="none" normalizeH="0" baseline="0" smtClean="0">
                          <a:ln>
                            <a:noFill/>
                          </a:ln>
                          <a:solidFill>
                            <a:schemeClr val="tx1"/>
                          </a:solidFill>
                          <a:effectLst/>
                          <a:latin typeface="Arial" charset="0"/>
                          <a:ea typeface="ＭＳ Ｐゴシック" pitchFamily="-80" charset="-128"/>
                        </a:rPr>
                        <a:t>12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sz="2400" b="0" i="0" u="none" strike="noStrike" cap="none" normalizeH="0" baseline="0" smtClean="0">
                          <a:ln>
                            <a:noFill/>
                          </a:ln>
                          <a:solidFill>
                            <a:schemeClr val="folHlink"/>
                          </a:solidFill>
                          <a:effectLst/>
                          <a:latin typeface="Arial" charset="0"/>
                          <a:ea typeface="ＭＳ Ｐゴシック" pitchFamily="-80" charset="-128"/>
                        </a:rPr>
                        <a:t>-12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sz="2400" b="0" i="0" u="none" strike="noStrike" cap="none" normalizeH="0" baseline="0" smtClean="0">
                          <a:ln>
                            <a:noFill/>
                          </a:ln>
                          <a:solidFill>
                            <a:schemeClr val="tx1"/>
                          </a:solidFill>
                          <a:effectLst/>
                          <a:latin typeface="Arial" charset="0"/>
                          <a:ea typeface="ＭＳ Ｐゴシック" pitchFamily="-80" charset="-128"/>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sz="2400" b="0" i="0" u="none" strike="noStrike" cap="none" normalizeH="0" baseline="0" smtClean="0">
                          <a:ln>
                            <a:noFill/>
                          </a:ln>
                          <a:solidFill>
                            <a:schemeClr val="tx1"/>
                          </a:solidFill>
                          <a:effectLst/>
                          <a:latin typeface="Arial" charset="0"/>
                          <a:ea typeface="ＭＳ Ｐゴシック" pitchFamily="-80" charset="-128"/>
                        </a:rPr>
                        <a:t>-3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8711" name="Rectangle 39"/>
          <p:cNvSpPr>
            <a:spLocks noChangeArrowheads="1"/>
          </p:cNvSpPr>
          <p:nvPr/>
        </p:nvSpPr>
        <p:spPr bwMode="auto">
          <a:xfrm>
            <a:off x="831850" y="5351463"/>
            <a:ext cx="5572125" cy="822325"/>
          </a:xfrm>
          <a:prstGeom prst="rect">
            <a:avLst/>
          </a:prstGeom>
          <a:noFill/>
          <a:ln w="9525">
            <a:noFill/>
            <a:miter lim="800000"/>
            <a:headEnd/>
            <a:tailEnd/>
          </a:ln>
        </p:spPr>
        <p:txBody>
          <a:bodyPr wrap="none">
            <a:spAutoFit/>
          </a:bodyPr>
          <a:lstStyle/>
          <a:p>
            <a:r>
              <a:rPr lang="en-US"/>
              <a:t>The table shows that m = 2 and n = -14.</a:t>
            </a:r>
          </a:p>
          <a:p>
            <a:r>
              <a:rPr lang="en-US"/>
              <a:t>So, x</a:t>
            </a:r>
            <a:r>
              <a:rPr lang="en-US" baseline="30000"/>
              <a:t>2</a:t>
            </a:r>
            <a:r>
              <a:rPr lang="en-US"/>
              <a:t> - 12x - 28 = (x + 2)(x - 14)</a:t>
            </a:r>
          </a:p>
        </p:txBody>
      </p:sp>
    </p:spTree>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US" sz="4000"/>
              <a:t>SPECIAL FACTORING PATTERNS</a:t>
            </a:r>
            <a:endParaRPr lang="en-US"/>
          </a:p>
        </p:txBody>
      </p:sp>
      <p:sp>
        <p:nvSpPr>
          <p:cNvPr id="30724" name="Rectangle 4"/>
          <p:cNvSpPr>
            <a:spLocks noChangeArrowheads="1"/>
          </p:cNvSpPr>
          <p:nvPr/>
        </p:nvSpPr>
        <p:spPr bwMode="auto">
          <a:xfrm>
            <a:off x="758825" y="2147888"/>
            <a:ext cx="7080250" cy="3987800"/>
          </a:xfrm>
          <a:prstGeom prst="rect">
            <a:avLst/>
          </a:prstGeom>
          <a:noFill/>
          <a:ln w="9525">
            <a:noFill/>
            <a:miter lim="800000"/>
            <a:headEnd/>
            <a:tailEnd/>
          </a:ln>
        </p:spPr>
        <p:txBody>
          <a:bodyPr wrap="none">
            <a:spAutoFit/>
          </a:bodyPr>
          <a:lstStyle/>
          <a:p>
            <a:pPr marL="457200" indent="-457200">
              <a:buFont typeface="Arial" charset="0"/>
              <a:buAutoNum type="arabicPeriod"/>
            </a:pPr>
            <a:r>
              <a:rPr lang="en-US"/>
              <a:t>Difference of two squares:  </a:t>
            </a:r>
            <a:r>
              <a:rPr lang="en-US">
                <a:solidFill>
                  <a:schemeClr val="folHlink"/>
                </a:solidFill>
              </a:rPr>
              <a:t>a</a:t>
            </a:r>
            <a:r>
              <a:rPr lang="en-US" baseline="30000">
                <a:solidFill>
                  <a:schemeClr val="folHlink"/>
                </a:solidFill>
              </a:rPr>
              <a:t>2</a:t>
            </a:r>
            <a:r>
              <a:rPr lang="en-US">
                <a:solidFill>
                  <a:schemeClr val="folHlink"/>
                </a:solidFill>
              </a:rPr>
              <a:t> - b</a:t>
            </a:r>
            <a:r>
              <a:rPr lang="en-US" baseline="30000">
                <a:solidFill>
                  <a:schemeClr val="folHlink"/>
                </a:solidFill>
              </a:rPr>
              <a:t>2</a:t>
            </a:r>
            <a:r>
              <a:rPr lang="en-US">
                <a:solidFill>
                  <a:schemeClr val="folHlink"/>
                </a:solidFill>
              </a:rPr>
              <a:t> = (a+b)(a-b)</a:t>
            </a:r>
            <a:endParaRPr lang="en-US"/>
          </a:p>
          <a:p>
            <a:pPr marL="457200" indent="-457200">
              <a:buFont typeface="Arial" charset="0"/>
              <a:buNone/>
            </a:pPr>
            <a:r>
              <a:rPr lang="en-US"/>
              <a:t/>
            </a:r>
            <a:br>
              <a:rPr lang="en-US"/>
            </a:br>
            <a:r>
              <a:rPr lang="en-US"/>
              <a:t>Example: x</a:t>
            </a:r>
            <a:r>
              <a:rPr lang="en-US" baseline="30000"/>
              <a:t>2</a:t>
            </a:r>
            <a:r>
              <a:rPr lang="en-US"/>
              <a:t> - 9 = (x+3)(x-3)</a:t>
            </a:r>
          </a:p>
          <a:p>
            <a:pPr marL="457200" indent="-457200">
              <a:buFont typeface="Arial" charset="0"/>
              <a:buNone/>
            </a:pPr>
            <a:endParaRPr lang="en-US"/>
          </a:p>
          <a:p>
            <a:pPr marL="457200" indent="-457200">
              <a:buFont typeface="Arial" charset="0"/>
              <a:buAutoNum type="arabicPeriod" startAt="2"/>
            </a:pPr>
            <a:r>
              <a:rPr lang="en-US"/>
              <a:t>Perfect square Trinomial: </a:t>
            </a:r>
            <a:r>
              <a:rPr lang="en-US">
                <a:solidFill>
                  <a:schemeClr val="folHlink"/>
                </a:solidFill>
              </a:rPr>
              <a:t>a</a:t>
            </a:r>
            <a:r>
              <a:rPr lang="en-US" baseline="30000">
                <a:solidFill>
                  <a:schemeClr val="folHlink"/>
                </a:solidFill>
              </a:rPr>
              <a:t>2</a:t>
            </a:r>
            <a:r>
              <a:rPr lang="en-US">
                <a:solidFill>
                  <a:schemeClr val="folHlink"/>
                </a:solidFill>
              </a:rPr>
              <a:t> + 2ab + b</a:t>
            </a:r>
            <a:r>
              <a:rPr lang="en-US" baseline="30000">
                <a:solidFill>
                  <a:schemeClr val="folHlink"/>
                </a:solidFill>
              </a:rPr>
              <a:t>2</a:t>
            </a:r>
            <a:r>
              <a:rPr lang="en-US">
                <a:solidFill>
                  <a:schemeClr val="folHlink"/>
                </a:solidFill>
              </a:rPr>
              <a:t> = (a+b)</a:t>
            </a:r>
            <a:r>
              <a:rPr lang="en-US" baseline="30000">
                <a:solidFill>
                  <a:schemeClr val="folHlink"/>
                </a:solidFill>
              </a:rPr>
              <a:t>2</a:t>
            </a:r>
            <a:endParaRPr lang="en-US" baseline="30000"/>
          </a:p>
          <a:p>
            <a:pPr marL="457200" indent="-457200">
              <a:buFont typeface="Arial" charset="0"/>
              <a:buNone/>
            </a:pPr>
            <a:r>
              <a:rPr lang="en-US"/>
              <a:t/>
            </a:r>
            <a:br>
              <a:rPr lang="en-US"/>
            </a:br>
            <a:r>
              <a:rPr lang="en-US"/>
              <a:t> Example: x</a:t>
            </a:r>
            <a:r>
              <a:rPr lang="en-US" baseline="30000"/>
              <a:t>2</a:t>
            </a:r>
            <a:r>
              <a:rPr lang="en-US"/>
              <a:t> + 12x +36 = (x+6)</a:t>
            </a:r>
            <a:r>
              <a:rPr lang="en-US" baseline="30000"/>
              <a:t>2</a:t>
            </a:r>
          </a:p>
          <a:p>
            <a:pPr marL="457200" indent="-457200">
              <a:buFont typeface="Arial" charset="0"/>
              <a:buNone/>
            </a:pPr>
            <a:endParaRPr lang="en-US" baseline="30000"/>
          </a:p>
          <a:p>
            <a:pPr marL="457200" indent="-457200">
              <a:buFont typeface="Arial" charset="0"/>
              <a:buNone/>
            </a:pPr>
            <a:r>
              <a:rPr lang="en-US"/>
              <a:t>3. Perfect square Trinomial: </a:t>
            </a:r>
            <a:r>
              <a:rPr lang="en-US">
                <a:solidFill>
                  <a:schemeClr val="folHlink"/>
                </a:solidFill>
              </a:rPr>
              <a:t>a</a:t>
            </a:r>
            <a:r>
              <a:rPr lang="en-US" baseline="30000">
                <a:solidFill>
                  <a:schemeClr val="folHlink"/>
                </a:solidFill>
              </a:rPr>
              <a:t>2</a:t>
            </a:r>
            <a:r>
              <a:rPr lang="en-US">
                <a:solidFill>
                  <a:schemeClr val="folHlink"/>
                </a:solidFill>
              </a:rPr>
              <a:t> - 2ab + b</a:t>
            </a:r>
            <a:r>
              <a:rPr lang="en-US" baseline="30000">
                <a:solidFill>
                  <a:schemeClr val="folHlink"/>
                </a:solidFill>
              </a:rPr>
              <a:t>2</a:t>
            </a:r>
            <a:r>
              <a:rPr lang="en-US">
                <a:solidFill>
                  <a:schemeClr val="folHlink"/>
                </a:solidFill>
              </a:rPr>
              <a:t> = (a-b)</a:t>
            </a:r>
            <a:r>
              <a:rPr lang="en-US" baseline="30000">
                <a:solidFill>
                  <a:schemeClr val="folHlink"/>
                </a:solidFill>
              </a:rPr>
              <a:t>2</a:t>
            </a:r>
          </a:p>
          <a:p>
            <a:pPr marL="457200" indent="-457200">
              <a:buFont typeface="Arial" charset="0"/>
              <a:buNone/>
            </a:pPr>
            <a:r>
              <a:rPr lang="en-US"/>
              <a:t/>
            </a:r>
            <a:br>
              <a:rPr lang="en-US"/>
            </a:br>
            <a:r>
              <a:rPr lang="en-US"/>
              <a:t> Example: x</a:t>
            </a:r>
            <a:r>
              <a:rPr lang="en-US" baseline="30000"/>
              <a:t>2</a:t>
            </a:r>
            <a:r>
              <a:rPr lang="en-US"/>
              <a:t> -8x +16 = (x-4)</a:t>
            </a:r>
            <a:r>
              <a:rPr lang="en-US" baseline="30000"/>
              <a:t>2</a:t>
            </a:r>
          </a:p>
        </p:txBody>
      </p:sp>
    </p:spTree>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US" sz="3600"/>
              <a:t>FACTORING MONOMIALS FIRST</a:t>
            </a:r>
            <a:endParaRPr lang="en-US"/>
          </a:p>
        </p:txBody>
      </p:sp>
      <p:sp>
        <p:nvSpPr>
          <p:cNvPr id="33795" name="Rectangle 3"/>
          <p:cNvSpPr>
            <a:spLocks noChangeArrowheads="1"/>
          </p:cNvSpPr>
          <p:nvPr/>
        </p:nvSpPr>
        <p:spPr bwMode="auto">
          <a:xfrm>
            <a:off x="3198813" y="2927350"/>
            <a:ext cx="184150" cy="457200"/>
          </a:xfrm>
          <a:prstGeom prst="rect">
            <a:avLst/>
          </a:prstGeom>
          <a:noFill/>
          <a:ln w="9525">
            <a:noFill/>
            <a:miter lim="800000"/>
            <a:headEnd/>
            <a:tailEnd/>
          </a:ln>
        </p:spPr>
        <p:txBody>
          <a:bodyPr wrap="none">
            <a:spAutoFit/>
          </a:bodyPr>
          <a:lstStyle/>
          <a:p>
            <a:endParaRPr lang="en-US"/>
          </a:p>
        </p:txBody>
      </p:sp>
      <p:sp>
        <p:nvSpPr>
          <p:cNvPr id="33796" name="Rectangle 4"/>
          <p:cNvSpPr>
            <a:spLocks noChangeArrowheads="1"/>
          </p:cNvSpPr>
          <p:nvPr/>
        </p:nvSpPr>
        <p:spPr bwMode="auto">
          <a:xfrm>
            <a:off x="658813" y="2135188"/>
            <a:ext cx="6978650" cy="3743325"/>
          </a:xfrm>
          <a:prstGeom prst="rect">
            <a:avLst/>
          </a:prstGeom>
          <a:noFill/>
          <a:ln w="9525">
            <a:noFill/>
            <a:miter lim="800000"/>
            <a:headEnd/>
            <a:tailEnd/>
          </a:ln>
        </p:spPr>
        <p:txBody>
          <a:bodyPr wrap="none">
            <a:spAutoFit/>
          </a:bodyPr>
          <a:lstStyle/>
          <a:p>
            <a:pPr marL="457200" indent="-457200"/>
            <a:r>
              <a:rPr lang="en-US">
                <a:solidFill>
                  <a:schemeClr val="folHlink"/>
                </a:solidFill>
              </a:rPr>
              <a:t>Monomial</a:t>
            </a:r>
            <a:r>
              <a:rPr lang="en-US"/>
              <a:t> is an expression that has only one term.</a:t>
            </a:r>
          </a:p>
          <a:p>
            <a:pPr marL="457200" indent="-457200"/>
            <a:endParaRPr lang="en-US"/>
          </a:p>
          <a:p>
            <a:pPr marL="457200" indent="-457200"/>
            <a:endParaRPr lang="en-US"/>
          </a:p>
          <a:p>
            <a:pPr marL="457200" indent="-457200"/>
            <a:r>
              <a:rPr lang="en-US"/>
              <a:t>Factor the quadratic expression:</a:t>
            </a:r>
          </a:p>
          <a:p>
            <a:pPr marL="457200" indent="-457200"/>
            <a:endParaRPr lang="en-US"/>
          </a:p>
          <a:p>
            <a:pPr marL="457200" indent="-457200">
              <a:buFont typeface="Arial" charset="0"/>
              <a:buAutoNum type="alphaLcPeriod"/>
            </a:pPr>
            <a:r>
              <a:rPr lang="en-US"/>
              <a:t>5x</a:t>
            </a:r>
            <a:r>
              <a:rPr lang="en-US" baseline="30000"/>
              <a:t>2</a:t>
            </a:r>
            <a:r>
              <a:rPr lang="en-US"/>
              <a:t> - 20 = 5(x</a:t>
            </a:r>
            <a:r>
              <a:rPr lang="en-US" baseline="30000"/>
              <a:t>2</a:t>
            </a:r>
            <a:r>
              <a:rPr lang="en-US"/>
              <a:t> -4)</a:t>
            </a:r>
          </a:p>
          <a:p>
            <a:pPr marL="457200" indent="-457200">
              <a:buFont typeface="Arial" charset="0"/>
              <a:buNone/>
            </a:pPr>
            <a:r>
              <a:rPr lang="en-US"/>
              <a:t>                   = 5(x+2)(x-2)</a:t>
            </a:r>
          </a:p>
          <a:p>
            <a:pPr marL="457200" indent="-457200">
              <a:buFont typeface="Arial" charset="0"/>
              <a:buNone/>
            </a:pPr>
            <a:endParaRPr lang="en-US"/>
          </a:p>
          <a:p>
            <a:pPr marL="457200" indent="-457200">
              <a:buFont typeface="Arial" charset="0"/>
              <a:buAutoNum type="alphaLcPeriod" startAt="2"/>
            </a:pPr>
            <a:r>
              <a:rPr lang="en-US"/>
              <a:t>6p</a:t>
            </a:r>
            <a:r>
              <a:rPr lang="en-US" baseline="30000"/>
              <a:t>2 </a:t>
            </a:r>
            <a:r>
              <a:rPr lang="en-US"/>
              <a:t>+ 15p + 9 = 3(2p</a:t>
            </a:r>
            <a:r>
              <a:rPr lang="en-US" baseline="30000"/>
              <a:t>2</a:t>
            </a:r>
            <a:r>
              <a:rPr lang="en-US"/>
              <a:t> + 5p + 3)</a:t>
            </a:r>
          </a:p>
          <a:p>
            <a:pPr marL="457200" indent="-457200">
              <a:buFont typeface="Arial" charset="0"/>
              <a:buNone/>
            </a:pPr>
            <a:r>
              <a:rPr lang="en-US"/>
              <a:t>                            = 3(2p + 3)(p + 1)</a:t>
            </a:r>
          </a:p>
        </p:txBody>
      </p:sp>
    </p:spTree>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1026"/>
          <p:cNvSpPr>
            <a:spLocks noGrp="1" noChangeArrowheads="1"/>
          </p:cNvSpPr>
          <p:nvPr>
            <p:ph type="title"/>
          </p:nvPr>
        </p:nvSpPr>
        <p:spPr/>
        <p:txBody>
          <a:bodyPr/>
          <a:lstStyle/>
          <a:p>
            <a:r>
              <a:rPr lang="en-US" sz="4000"/>
              <a:t>SOLVING QUADRATIC EQUATIONS</a:t>
            </a:r>
            <a:endParaRPr lang="en-US"/>
          </a:p>
        </p:txBody>
      </p:sp>
      <p:graphicFrame>
        <p:nvGraphicFramePr>
          <p:cNvPr id="191488" name="Object 1024"/>
          <p:cNvGraphicFramePr>
            <a:graphicFrameLocks noChangeAspect="1"/>
          </p:cNvGraphicFramePr>
          <p:nvPr/>
        </p:nvGraphicFramePr>
        <p:xfrm>
          <a:off x="638175" y="2378075"/>
          <a:ext cx="2103438" cy="3143250"/>
        </p:xfrm>
        <a:graphic>
          <a:graphicData uri="http://schemas.openxmlformats.org/presentationml/2006/ole">
            <mc:AlternateContent xmlns:mc="http://schemas.openxmlformats.org/markup-compatibility/2006">
              <mc:Choice xmlns:v="urn:schemas-microsoft-com:vml" Requires="v">
                <p:oleObj spid="_x0000_s191493" name="Equation" r:id="rId4" imgW="1028700" imgH="1536700" progId="Equation.3">
                  <p:embed/>
                </p:oleObj>
              </mc:Choice>
              <mc:Fallback>
                <p:oleObj name="Equation" r:id="rId4" imgW="1028700" imgH="1536700" progId="Equation.3">
                  <p:embed/>
                  <p:pic>
                    <p:nvPicPr>
                      <p:cNvPr id="0" name="Picture 102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8175" y="2378075"/>
                        <a:ext cx="2103438" cy="3143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150532" name="Rectangle 1028"/>
          <p:cNvSpPr>
            <a:spLocks noChangeArrowheads="1"/>
          </p:cNvSpPr>
          <p:nvPr/>
        </p:nvSpPr>
        <p:spPr bwMode="auto">
          <a:xfrm>
            <a:off x="630238" y="2033588"/>
            <a:ext cx="1031875" cy="457200"/>
          </a:xfrm>
          <a:prstGeom prst="rect">
            <a:avLst/>
          </a:prstGeom>
          <a:noFill/>
          <a:ln w="9525">
            <a:noFill/>
            <a:miter lim="800000"/>
            <a:headEnd/>
            <a:tailEnd/>
          </a:ln>
        </p:spPr>
        <p:txBody>
          <a:bodyPr wrap="none">
            <a:spAutoFit/>
          </a:bodyPr>
          <a:lstStyle/>
          <a:p>
            <a:r>
              <a:rPr lang="en-US">
                <a:solidFill>
                  <a:schemeClr val="folHlink"/>
                </a:solidFill>
              </a:rPr>
              <a:t>Solve:</a:t>
            </a:r>
          </a:p>
        </p:txBody>
      </p:sp>
      <p:sp>
        <p:nvSpPr>
          <p:cNvPr id="150533" name="Line 1029"/>
          <p:cNvSpPr>
            <a:spLocks noChangeShapeType="1"/>
          </p:cNvSpPr>
          <p:nvPr/>
        </p:nvSpPr>
        <p:spPr bwMode="auto">
          <a:xfrm>
            <a:off x="4271963" y="1947863"/>
            <a:ext cx="57150" cy="4227512"/>
          </a:xfrm>
          <a:prstGeom prst="line">
            <a:avLst/>
          </a:prstGeom>
          <a:noFill/>
          <a:ln w="28575">
            <a:solidFill>
              <a:schemeClr val="tx1"/>
            </a:solidFill>
            <a:round/>
            <a:headEnd/>
            <a:tailEnd/>
          </a:ln>
        </p:spPr>
        <p:txBody>
          <a:bodyPr wrap="none" anchor="ctr"/>
          <a:lstStyle/>
          <a:p>
            <a:endParaRPr lang="en-US"/>
          </a:p>
        </p:txBody>
      </p:sp>
      <p:sp>
        <p:nvSpPr>
          <p:cNvPr id="150534" name="Rectangle 1030"/>
          <p:cNvSpPr>
            <a:spLocks noChangeArrowheads="1"/>
          </p:cNvSpPr>
          <p:nvPr/>
        </p:nvSpPr>
        <p:spPr bwMode="auto">
          <a:xfrm>
            <a:off x="4670425" y="1989138"/>
            <a:ext cx="1031875" cy="457200"/>
          </a:xfrm>
          <a:prstGeom prst="rect">
            <a:avLst/>
          </a:prstGeom>
          <a:noFill/>
          <a:ln w="9525">
            <a:noFill/>
            <a:miter lim="800000"/>
            <a:headEnd/>
            <a:tailEnd/>
          </a:ln>
        </p:spPr>
        <p:txBody>
          <a:bodyPr wrap="none">
            <a:spAutoFit/>
          </a:bodyPr>
          <a:lstStyle/>
          <a:p>
            <a:r>
              <a:rPr lang="en-US">
                <a:solidFill>
                  <a:schemeClr val="folHlink"/>
                </a:solidFill>
              </a:rPr>
              <a:t>Solve:</a:t>
            </a:r>
            <a:endParaRPr lang="en-US"/>
          </a:p>
        </p:txBody>
      </p:sp>
      <p:graphicFrame>
        <p:nvGraphicFramePr>
          <p:cNvPr id="191489" name="Object 1025"/>
          <p:cNvGraphicFramePr>
            <a:graphicFrameLocks noChangeAspect="1"/>
          </p:cNvGraphicFramePr>
          <p:nvPr/>
        </p:nvGraphicFramePr>
        <p:xfrm>
          <a:off x="4733925" y="2374900"/>
          <a:ext cx="2546350" cy="2668588"/>
        </p:xfrm>
        <a:graphic>
          <a:graphicData uri="http://schemas.openxmlformats.org/presentationml/2006/ole">
            <mc:AlternateContent xmlns:mc="http://schemas.openxmlformats.org/markup-compatibility/2006">
              <mc:Choice xmlns:v="urn:schemas-microsoft-com:vml" Requires="v">
                <p:oleObj spid="_x0000_s191494" name="Equation" r:id="rId6" imgW="1320800" imgH="1384300" progId="Equation.3">
                  <p:embed/>
                </p:oleObj>
              </mc:Choice>
              <mc:Fallback>
                <p:oleObj name="Equation" r:id="rId6" imgW="1320800" imgH="1384300" progId="Equation.3">
                  <p:embed/>
                  <p:pic>
                    <p:nvPicPr>
                      <p:cNvPr id="0" name="Picture 102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733925" y="2374900"/>
                        <a:ext cx="2546350" cy="26685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150536" name="Rectangle 1032"/>
          <p:cNvSpPr>
            <a:spLocks noChangeArrowheads="1"/>
          </p:cNvSpPr>
          <p:nvPr/>
        </p:nvSpPr>
        <p:spPr bwMode="auto">
          <a:xfrm>
            <a:off x="4684713" y="5408613"/>
            <a:ext cx="2487612" cy="457200"/>
          </a:xfrm>
          <a:prstGeom prst="rect">
            <a:avLst/>
          </a:prstGeom>
          <a:noFill/>
          <a:ln w="9525">
            <a:noFill/>
            <a:miter lim="800000"/>
            <a:headEnd/>
            <a:tailEnd/>
          </a:ln>
        </p:spPr>
        <p:txBody>
          <a:bodyPr wrap="none">
            <a:spAutoFit/>
          </a:bodyPr>
          <a:lstStyle/>
          <a:p>
            <a:r>
              <a:rPr lang="en-US">
                <a:solidFill>
                  <a:schemeClr val="folHlink"/>
                </a:solidFill>
              </a:rPr>
              <a:t>The solution is 5.</a:t>
            </a:r>
          </a:p>
        </p:txBody>
      </p:sp>
      <p:sp>
        <p:nvSpPr>
          <p:cNvPr id="150537" name="Rectangle 1033"/>
          <p:cNvSpPr>
            <a:spLocks noChangeArrowheads="1"/>
          </p:cNvSpPr>
          <p:nvPr/>
        </p:nvSpPr>
        <p:spPr bwMode="auto">
          <a:xfrm>
            <a:off x="369888" y="5813425"/>
            <a:ext cx="3810000" cy="457200"/>
          </a:xfrm>
          <a:prstGeom prst="rect">
            <a:avLst/>
          </a:prstGeom>
          <a:noFill/>
          <a:ln w="9525">
            <a:noFill/>
            <a:miter lim="800000"/>
            <a:headEnd/>
            <a:tailEnd/>
          </a:ln>
        </p:spPr>
        <p:txBody>
          <a:bodyPr wrap="none">
            <a:spAutoFit/>
          </a:bodyPr>
          <a:lstStyle/>
          <a:p>
            <a:r>
              <a:rPr lang="en-US">
                <a:solidFill>
                  <a:schemeClr val="folHlink"/>
                </a:solidFill>
              </a:rPr>
              <a:t>The solutions are -6 and 3.</a:t>
            </a:r>
          </a:p>
        </p:txBody>
      </p:sp>
    </p:spTree>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1026"/>
          <p:cNvSpPr>
            <a:spLocks noGrp="1" noChangeArrowheads="1"/>
          </p:cNvSpPr>
          <p:nvPr>
            <p:ph type="title"/>
          </p:nvPr>
        </p:nvSpPr>
        <p:spPr>
          <a:xfrm>
            <a:off x="685800" y="347663"/>
            <a:ext cx="7772400" cy="1143000"/>
          </a:xfrm>
        </p:spPr>
        <p:txBody>
          <a:bodyPr/>
          <a:lstStyle/>
          <a:p>
            <a:r>
              <a:rPr lang="en-US"/>
              <a:t>REAL LIFE EXAMPLE</a:t>
            </a:r>
          </a:p>
        </p:txBody>
      </p:sp>
      <p:sp>
        <p:nvSpPr>
          <p:cNvPr id="151555" name="Rectangle 1027"/>
          <p:cNvSpPr>
            <a:spLocks noChangeArrowheads="1"/>
          </p:cNvSpPr>
          <p:nvPr/>
        </p:nvSpPr>
        <p:spPr bwMode="auto">
          <a:xfrm>
            <a:off x="947738" y="1876425"/>
            <a:ext cx="7502525" cy="1552575"/>
          </a:xfrm>
          <a:prstGeom prst="rect">
            <a:avLst/>
          </a:prstGeom>
          <a:noFill/>
          <a:ln w="9525">
            <a:noFill/>
            <a:miter lim="800000"/>
            <a:headEnd/>
            <a:tailEnd/>
          </a:ln>
        </p:spPr>
        <p:txBody>
          <a:bodyPr>
            <a:spAutoFit/>
          </a:bodyPr>
          <a:lstStyle/>
          <a:p>
            <a:pPr algn="just"/>
            <a:r>
              <a:rPr lang="en-US"/>
              <a:t>You have made a </a:t>
            </a:r>
            <a:r>
              <a:rPr lang="en-US">
                <a:solidFill>
                  <a:schemeClr val="folHlink"/>
                </a:solidFill>
              </a:rPr>
              <a:t>rectangular stained glass window</a:t>
            </a:r>
            <a:r>
              <a:rPr lang="en-US"/>
              <a:t> that is 2 feet by 4 feet. You have 7 square feet of clear glass to create a border of uniform width around the window. What should the width of the border be?</a:t>
            </a:r>
          </a:p>
        </p:txBody>
      </p:sp>
      <p:sp>
        <p:nvSpPr>
          <p:cNvPr id="151557" name="Rectangle 1029"/>
          <p:cNvSpPr>
            <a:spLocks noChangeArrowheads="1"/>
          </p:cNvSpPr>
          <p:nvPr/>
        </p:nvSpPr>
        <p:spPr bwMode="auto">
          <a:xfrm>
            <a:off x="3030538" y="3695700"/>
            <a:ext cx="1817687" cy="2120900"/>
          </a:xfrm>
          <a:prstGeom prst="rect">
            <a:avLst/>
          </a:prstGeom>
          <a:noFill/>
          <a:ln w="9525">
            <a:solidFill>
              <a:schemeClr val="tx1"/>
            </a:solidFill>
            <a:miter lim="800000"/>
            <a:headEnd/>
            <a:tailEnd/>
          </a:ln>
        </p:spPr>
        <p:txBody>
          <a:bodyPr wrap="none" anchor="ctr"/>
          <a:lstStyle/>
          <a:p>
            <a:endParaRPr lang="en-US"/>
          </a:p>
        </p:txBody>
      </p:sp>
      <p:sp>
        <p:nvSpPr>
          <p:cNvPr id="151558" name="Line 1030"/>
          <p:cNvSpPr>
            <a:spLocks noChangeShapeType="1"/>
          </p:cNvSpPr>
          <p:nvPr/>
        </p:nvSpPr>
        <p:spPr bwMode="auto">
          <a:xfrm>
            <a:off x="3333750" y="3695700"/>
            <a:ext cx="0" cy="2106613"/>
          </a:xfrm>
          <a:prstGeom prst="line">
            <a:avLst/>
          </a:prstGeom>
          <a:noFill/>
          <a:ln w="9525">
            <a:solidFill>
              <a:schemeClr val="tx1"/>
            </a:solidFill>
            <a:round/>
            <a:headEnd/>
            <a:tailEnd/>
          </a:ln>
        </p:spPr>
        <p:txBody>
          <a:bodyPr wrap="none" anchor="ctr"/>
          <a:lstStyle/>
          <a:p>
            <a:endParaRPr lang="en-US"/>
          </a:p>
        </p:txBody>
      </p:sp>
      <p:sp>
        <p:nvSpPr>
          <p:cNvPr id="151559" name="Line 1031"/>
          <p:cNvSpPr>
            <a:spLocks noChangeShapeType="1"/>
          </p:cNvSpPr>
          <p:nvPr/>
        </p:nvSpPr>
        <p:spPr bwMode="auto">
          <a:xfrm>
            <a:off x="4500563" y="3676650"/>
            <a:ext cx="0" cy="2106613"/>
          </a:xfrm>
          <a:prstGeom prst="line">
            <a:avLst/>
          </a:prstGeom>
          <a:noFill/>
          <a:ln w="9525">
            <a:solidFill>
              <a:schemeClr val="tx1"/>
            </a:solidFill>
            <a:round/>
            <a:headEnd/>
            <a:tailEnd/>
          </a:ln>
        </p:spPr>
        <p:txBody>
          <a:bodyPr wrap="none" anchor="ctr"/>
          <a:lstStyle/>
          <a:p>
            <a:endParaRPr lang="en-US"/>
          </a:p>
        </p:txBody>
      </p:sp>
      <p:sp>
        <p:nvSpPr>
          <p:cNvPr id="151560" name="Line 1032"/>
          <p:cNvSpPr>
            <a:spLocks noChangeShapeType="1"/>
          </p:cNvSpPr>
          <p:nvPr/>
        </p:nvSpPr>
        <p:spPr bwMode="auto">
          <a:xfrm>
            <a:off x="3030538" y="5499100"/>
            <a:ext cx="1817687" cy="0"/>
          </a:xfrm>
          <a:prstGeom prst="line">
            <a:avLst/>
          </a:prstGeom>
          <a:noFill/>
          <a:ln w="9525">
            <a:solidFill>
              <a:schemeClr val="tx1"/>
            </a:solidFill>
            <a:round/>
            <a:headEnd/>
            <a:tailEnd/>
          </a:ln>
        </p:spPr>
        <p:txBody>
          <a:bodyPr wrap="none" anchor="ctr"/>
          <a:lstStyle/>
          <a:p>
            <a:endParaRPr lang="en-US"/>
          </a:p>
        </p:txBody>
      </p:sp>
      <p:sp>
        <p:nvSpPr>
          <p:cNvPr id="151562" name="Line 1034"/>
          <p:cNvSpPr>
            <a:spLocks noChangeShapeType="1"/>
          </p:cNvSpPr>
          <p:nvPr/>
        </p:nvSpPr>
        <p:spPr bwMode="auto">
          <a:xfrm>
            <a:off x="3016250" y="4013200"/>
            <a:ext cx="1831975" cy="14288"/>
          </a:xfrm>
          <a:prstGeom prst="line">
            <a:avLst/>
          </a:prstGeom>
          <a:noFill/>
          <a:ln w="9525">
            <a:solidFill>
              <a:schemeClr val="tx1"/>
            </a:solidFill>
            <a:round/>
            <a:headEnd/>
            <a:tailEnd/>
          </a:ln>
        </p:spPr>
        <p:txBody>
          <a:bodyPr wrap="none" anchor="ctr"/>
          <a:lstStyle/>
          <a:p>
            <a:endParaRPr lang="en-US"/>
          </a:p>
        </p:txBody>
      </p:sp>
      <p:sp>
        <p:nvSpPr>
          <p:cNvPr id="151572" name="Rectangle 1044"/>
          <p:cNvSpPr>
            <a:spLocks noChangeArrowheads="1"/>
          </p:cNvSpPr>
          <p:nvPr/>
        </p:nvSpPr>
        <p:spPr bwMode="auto">
          <a:xfrm>
            <a:off x="3282950" y="3667125"/>
            <a:ext cx="336550" cy="457200"/>
          </a:xfrm>
          <a:prstGeom prst="rect">
            <a:avLst/>
          </a:prstGeom>
          <a:noFill/>
          <a:ln w="9525">
            <a:noFill/>
            <a:miter lim="800000"/>
            <a:headEnd/>
            <a:tailEnd/>
          </a:ln>
        </p:spPr>
        <p:txBody>
          <a:bodyPr wrap="none">
            <a:spAutoFit/>
          </a:bodyPr>
          <a:lstStyle/>
          <a:p>
            <a:r>
              <a:rPr lang="en-US"/>
              <a:t>x</a:t>
            </a:r>
          </a:p>
        </p:txBody>
      </p:sp>
      <p:sp>
        <p:nvSpPr>
          <p:cNvPr id="151573" name="Rectangle 1045"/>
          <p:cNvSpPr>
            <a:spLocks noChangeArrowheads="1"/>
          </p:cNvSpPr>
          <p:nvPr/>
        </p:nvSpPr>
        <p:spPr bwMode="auto">
          <a:xfrm>
            <a:off x="4238625" y="3670300"/>
            <a:ext cx="336550" cy="457200"/>
          </a:xfrm>
          <a:prstGeom prst="rect">
            <a:avLst/>
          </a:prstGeom>
          <a:noFill/>
          <a:ln w="9525">
            <a:noFill/>
            <a:miter lim="800000"/>
            <a:headEnd/>
            <a:tailEnd/>
          </a:ln>
        </p:spPr>
        <p:txBody>
          <a:bodyPr wrap="none">
            <a:spAutoFit/>
          </a:bodyPr>
          <a:lstStyle/>
          <a:p>
            <a:r>
              <a:rPr lang="en-US"/>
              <a:t>x</a:t>
            </a:r>
          </a:p>
        </p:txBody>
      </p:sp>
      <p:sp>
        <p:nvSpPr>
          <p:cNvPr id="151574" name="Rectangle 1046"/>
          <p:cNvSpPr>
            <a:spLocks noChangeArrowheads="1"/>
          </p:cNvSpPr>
          <p:nvPr/>
        </p:nvSpPr>
        <p:spPr bwMode="auto">
          <a:xfrm>
            <a:off x="3024188" y="3916363"/>
            <a:ext cx="336550" cy="457200"/>
          </a:xfrm>
          <a:prstGeom prst="rect">
            <a:avLst/>
          </a:prstGeom>
          <a:noFill/>
          <a:ln w="9525">
            <a:noFill/>
            <a:miter lim="800000"/>
            <a:headEnd/>
            <a:tailEnd/>
          </a:ln>
        </p:spPr>
        <p:txBody>
          <a:bodyPr>
            <a:spAutoFit/>
          </a:bodyPr>
          <a:lstStyle/>
          <a:p>
            <a:r>
              <a:rPr lang="en-US"/>
              <a:t>x</a:t>
            </a:r>
          </a:p>
        </p:txBody>
      </p:sp>
      <p:sp>
        <p:nvSpPr>
          <p:cNvPr id="151575" name="Rectangle 1047"/>
          <p:cNvSpPr>
            <a:spLocks noChangeArrowheads="1"/>
          </p:cNvSpPr>
          <p:nvPr/>
        </p:nvSpPr>
        <p:spPr bwMode="auto">
          <a:xfrm>
            <a:off x="4521200" y="3905250"/>
            <a:ext cx="336550" cy="457200"/>
          </a:xfrm>
          <a:prstGeom prst="rect">
            <a:avLst/>
          </a:prstGeom>
          <a:noFill/>
          <a:ln w="9525">
            <a:noFill/>
            <a:miter lim="800000"/>
            <a:headEnd/>
            <a:tailEnd/>
          </a:ln>
        </p:spPr>
        <p:txBody>
          <a:bodyPr wrap="none">
            <a:spAutoFit/>
          </a:bodyPr>
          <a:lstStyle/>
          <a:p>
            <a:r>
              <a:rPr lang="en-US"/>
              <a:t>x</a:t>
            </a:r>
          </a:p>
        </p:txBody>
      </p:sp>
      <p:sp>
        <p:nvSpPr>
          <p:cNvPr id="151576" name="Rectangle 1048"/>
          <p:cNvSpPr>
            <a:spLocks noChangeArrowheads="1"/>
          </p:cNvSpPr>
          <p:nvPr/>
        </p:nvSpPr>
        <p:spPr bwMode="auto">
          <a:xfrm>
            <a:off x="3059113" y="5060950"/>
            <a:ext cx="336550" cy="457200"/>
          </a:xfrm>
          <a:prstGeom prst="rect">
            <a:avLst/>
          </a:prstGeom>
          <a:noFill/>
          <a:ln w="9525">
            <a:noFill/>
            <a:miter lim="800000"/>
            <a:headEnd/>
            <a:tailEnd/>
          </a:ln>
        </p:spPr>
        <p:txBody>
          <a:bodyPr wrap="none">
            <a:spAutoFit/>
          </a:bodyPr>
          <a:lstStyle/>
          <a:p>
            <a:r>
              <a:rPr lang="en-US"/>
              <a:t>x</a:t>
            </a:r>
          </a:p>
        </p:txBody>
      </p:sp>
      <p:sp>
        <p:nvSpPr>
          <p:cNvPr id="151577" name="Rectangle 1049"/>
          <p:cNvSpPr>
            <a:spLocks noChangeArrowheads="1"/>
          </p:cNvSpPr>
          <p:nvPr/>
        </p:nvSpPr>
        <p:spPr bwMode="auto">
          <a:xfrm>
            <a:off x="3311525" y="5441950"/>
            <a:ext cx="336550" cy="457200"/>
          </a:xfrm>
          <a:prstGeom prst="rect">
            <a:avLst/>
          </a:prstGeom>
          <a:noFill/>
          <a:ln w="9525">
            <a:noFill/>
            <a:miter lim="800000"/>
            <a:headEnd/>
            <a:tailEnd/>
          </a:ln>
        </p:spPr>
        <p:txBody>
          <a:bodyPr wrap="none">
            <a:spAutoFit/>
          </a:bodyPr>
          <a:lstStyle/>
          <a:p>
            <a:r>
              <a:rPr lang="en-US"/>
              <a:t>x</a:t>
            </a:r>
          </a:p>
        </p:txBody>
      </p:sp>
      <p:sp>
        <p:nvSpPr>
          <p:cNvPr id="151578" name="Rectangle 1050"/>
          <p:cNvSpPr>
            <a:spLocks noChangeArrowheads="1"/>
          </p:cNvSpPr>
          <p:nvPr/>
        </p:nvSpPr>
        <p:spPr bwMode="auto">
          <a:xfrm>
            <a:off x="4221163" y="5422900"/>
            <a:ext cx="336550" cy="457200"/>
          </a:xfrm>
          <a:prstGeom prst="rect">
            <a:avLst/>
          </a:prstGeom>
          <a:noFill/>
          <a:ln w="9525">
            <a:noFill/>
            <a:miter lim="800000"/>
            <a:headEnd/>
            <a:tailEnd/>
          </a:ln>
        </p:spPr>
        <p:txBody>
          <a:bodyPr wrap="none">
            <a:spAutoFit/>
          </a:bodyPr>
          <a:lstStyle/>
          <a:p>
            <a:r>
              <a:rPr lang="en-US"/>
              <a:t>x</a:t>
            </a:r>
          </a:p>
        </p:txBody>
      </p:sp>
      <p:sp>
        <p:nvSpPr>
          <p:cNvPr id="151579" name="Rectangle 1051"/>
          <p:cNvSpPr>
            <a:spLocks noChangeArrowheads="1"/>
          </p:cNvSpPr>
          <p:nvPr/>
        </p:nvSpPr>
        <p:spPr bwMode="auto">
          <a:xfrm>
            <a:off x="4516438" y="5089525"/>
            <a:ext cx="336550" cy="457200"/>
          </a:xfrm>
          <a:prstGeom prst="rect">
            <a:avLst/>
          </a:prstGeom>
          <a:noFill/>
          <a:ln w="9525">
            <a:noFill/>
            <a:miter lim="800000"/>
            <a:headEnd/>
            <a:tailEnd/>
          </a:ln>
        </p:spPr>
        <p:txBody>
          <a:bodyPr wrap="none">
            <a:spAutoFit/>
          </a:bodyPr>
          <a:lstStyle/>
          <a:p>
            <a:r>
              <a:rPr lang="en-US"/>
              <a:t>x</a:t>
            </a:r>
          </a:p>
        </p:txBody>
      </p:sp>
      <p:sp>
        <p:nvSpPr>
          <p:cNvPr id="151580" name="Rectangle 1052"/>
          <p:cNvSpPr>
            <a:spLocks noChangeArrowheads="1"/>
          </p:cNvSpPr>
          <p:nvPr/>
        </p:nvSpPr>
        <p:spPr bwMode="auto">
          <a:xfrm>
            <a:off x="3705225" y="5510213"/>
            <a:ext cx="354013" cy="457200"/>
          </a:xfrm>
          <a:prstGeom prst="rect">
            <a:avLst/>
          </a:prstGeom>
          <a:noFill/>
          <a:ln w="9525">
            <a:noFill/>
            <a:miter lim="800000"/>
            <a:headEnd/>
            <a:tailEnd/>
          </a:ln>
        </p:spPr>
        <p:txBody>
          <a:bodyPr wrap="none">
            <a:spAutoFit/>
          </a:bodyPr>
          <a:lstStyle/>
          <a:p>
            <a:r>
              <a:rPr lang="en-US" b="1">
                <a:solidFill>
                  <a:schemeClr val="folHlink"/>
                </a:solidFill>
              </a:rPr>
              <a:t>2</a:t>
            </a:r>
            <a:endParaRPr lang="en-US">
              <a:solidFill>
                <a:schemeClr val="folHlink"/>
              </a:solidFill>
            </a:endParaRPr>
          </a:p>
        </p:txBody>
      </p:sp>
      <p:sp>
        <p:nvSpPr>
          <p:cNvPr id="151581" name="Rectangle 1053"/>
          <p:cNvSpPr>
            <a:spLocks noChangeArrowheads="1"/>
          </p:cNvSpPr>
          <p:nvPr/>
        </p:nvSpPr>
        <p:spPr bwMode="auto">
          <a:xfrm>
            <a:off x="4525963" y="4489450"/>
            <a:ext cx="354012" cy="457200"/>
          </a:xfrm>
          <a:prstGeom prst="rect">
            <a:avLst/>
          </a:prstGeom>
          <a:noFill/>
          <a:ln w="9525">
            <a:noFill/>
            <a:miter lim="800000"/>
            <a:headEnd/>
            <a:tailEnd/>
          </a:ln>
        </p:spPr>
        <p:txBody>
          <a:bodyPr wrap="none">
            <a:spAutoFit/>
          </a:bodyPr>
          <a:lstStyle/>
          <a:p>
            <a:r>
              <a:rPr lang="en-US" b="1">
                <a:solidFill>
                  <a:schemeClr val="folHlink"/>
                </a:solidFill>
              </a:rPr>
              <a:t>4</a:t>
            </a:r>
            <a:endParaRPr lang="en-US" b="1"/>
          </a:p>
        </p:txBody>
      </p:sp>
      <p:sp>
        <p:nvSpPr>
          <p:cNvPr id="151582" name="Line 1054"/>
          <p:cNvSpPr>
            <a:spLocks noChangeShapeType="1"/>
          </p:cNvSpPr>
          <p:nvPr/>
        </p:nvSpPr>
        <p:spPr bwMode="auto">
          <a:xfrm>
            <a:off x="5108575" y="3681413"/>
            <a:ext cx="0" cy="2092325"/>
          </a:xfrm>
          <a:prstGeom prst="line">
            <a:avLst/>
          </a:prstGeom>
          <a:noFill/>
          <a:ln w="9525">
            <a:solidFill>
              <a:schemeClr val="tx1"/>
            </a:solidFill>
            <a:round/>
            <a:headEnd type="triangle" w="med" len="med"/>
            <a:tailEnd type="triangle" w="med" len="med"/>
          </a:ln>
        </p:spPr>
        <p:txBody>
          <a:bodyPr wrap="none" anchor="ctr"/>
          <a:lstStyle/>
          <a:p>
            <a:endParaRPr lang="en-US"/>
          </a:p>
        </p:txBody>
      </p:sp>
      <p:sp>
        <p:nvSpPr>
          <p:cNvPr id="151583" name="Rectangle 1055"/>
          <p:cNvSpPr>
            <a:spLocks noChangeArrowheads="1"/>
          </p:cNvSpPr>
          <p:nvPr/>
        </p:nvSpPr>
        <p:spPr bwMode="auto">
          <a:xfrm>
            <a:off x="5260975" y="4443413"/>
            <a:ext cx="869950" cy="457200"/>
          </a:xfrm>
          <a:prstGeom prst="rect">
            <a:avLst/>
          </a:prstGeom>
          <a:noFill/>
          <a:ln w="9525">
            <a:noFill/>
            <a:miter lim="800000"/>
            <a:headEnd/>
            <a:tailEnd/>
          </a:ln>
        </p:spPr>
        <p:txBody>
          <a:bodyPr wrap="none">
            <a:spAutoFit/>
          </a:bodyPr>
          <a:lstStyle/>
          <a:p>
            <a:r>
              <a:rPr lang="en-US" b="1"/>
              <a:t>4+2x</a:t>
            </a:r>
          </a:p>
        </p:txBody>
      </p:sp>
      <p:sp>
        <p:nvSpPr>
          <p:cNvPr id="151584" name="Line 1056"/>
          <p:cNvSpPr>
            <a:spLocks noChangeShapeType="1"/>
          </p:cNvSpPr>
          <p:nvPr/>
        </p:nvSpPr>
        <p:spPr bwMode="auto">
          <a:xfrm flipV="1">
            <a:off x="3016250" y="5946775"/>
            <a:ext cx="1905000" cy="14288"/>
          </a:xfrm>
          <a:prstGeom prst="line">
            <a:avLst/>
          </a:prstGeom>
          <a:noFill/>
          <a:ln w="9525">
            <a:solidFill>
              <a:schemeClr val="tx1"/>
            </a:solidFill>
            <a:round/>
            <a:headEnd type="triangle" w="med" len="med"/>
            <a:tailEnd type="triangle" w="med" len="med"/>
          </a:ln>
        </p:spPr>
        <p:txBody>
          <a:bodyPr wrap="none" anchor="ctr"/>
          <a:lstStyle/>
          <a:p>
            <a:endParaRPr lang="en-US"/>
          </a:p>
        </p:txBody>
      </p:sp>
      <p:sp>
        <p:nvSpPr>
          <p:cNvPr id="151585" name="Rectangle 1057"/>
          <p:cNvSpPr>
            <a:spLocks noChangeArrowheads="1"/>
          </p:cNvSpPr>
          <p:nvPr/>
        </p:nvSpPr>
        <p:spPr bwMode="auto">
          <a:xfrm>
            <a:off x="3443288" y="5873750"/>
            <a:ext cx="869950" cy="457200"/>
          </a:xfrm>
          <a:prstGeom prst="rect">
            <a:avLst/>
          </a:prstGeom>
          <a:noFill/>
          <a:ln w="9525">
            <a:noFill/>
            <a:miter lim="800000"/>
            <a:headEnd/>
            <a:tailEnd/>
          </a:ln>
        </p:spPr>
        <p:txBody>
          <a:bodyPr wrap="none">
            <a:spAutoFit/>
          </a:bodyPr>
          <a:lstStyle/>
          <a:p>
            <a:r>
              <a:rPr lang="en-US" b="1"/>
              <a:t>2+2x</a:t>
            </a:r>
          </a:p>
        </p:txBody>
      </p:sp>
      <p:sp>
        <p:nvSpPr>
          <p:cNvPr id="151587" name="Line 1059"/>
          <p:cNvSpPr>
            <a:spLocks noChangeShapeType="1"/>
          </p:cNvSpPr>
          <p:nvPr/>
        </p:nvSpPr>
        <p:spPr bwMode="auto">
          <a:xfrm>
            <a:off x="4618038" y="3997325"/>
            <a:ext cx="0" cy="1516063"/>
          </a:xfrm>
          <a:prstGeom prst="line">
            <a:avLst/>
          </a:prstGeom>
          <a:noFill/>
          <a:ln w="9525">
            <a:solidFill>
              <a:schemeClr val="folHlink"/>
            </a:solidFill>
            <a:prstDash val="dash"/>
            <a:round/>
            <a:headEnd type="triangle" w="med" len="med"/>
            <a:tailEnd type="triangle" w="med" len="med"/>
          </a:ln>
        </p:spPr>
        <p:txBody>
          <a:bodyPr wrap="none" anchor="ctr"/>
          <a:lstStyle/>
          <a:p>
            <a:endParaRPr lang="en-US"/>
          </a:p>
        </p:txBody>
      </p:sp>
      <p:sp>
        <p:nvSpPr>
          <p:cNvPr id="151588" name="Line 1060"/>
          <p:cNvSpPr>
            <a:spLocks noChangeShapeType="1"/>
          </p:cNvSpPr>
          <p:nvPr/>
        </p:nvSpPr>
        <p:spPr bwMode="auto">
          <a:xfrm flipV="1">
            <a:off x="3362325" y="5584825"/>
            <a:ext cx="1111250" cy="15875"/>
          </a:xfrm>
          <a:prstGeom prst="line">
            <a:avLst/>
          </a:prstGeom>
          <a:noFill/>
          <a:ln w="9525">
            <a:solidFill>
              <a:schemeClr val="folHlink"/>
            </a:solidFill>
            <a:prstDash val="dash"/>
            <a:round/>
            <a:headEnd type="triangle" w="med" len="med"/>
            <a:tailEnd type="triangle" w="med" len="med"/>
          </a:ln>
        </p:spPr>
        <p:txBody>
          <a:bodyPr wrap="none" anchor="ctr"/>
          <a:lstStyle/>
          <a:p>
            <a:endParaRPr lang="en-US"/>
          </a:p>
        </p:txBody>
      </p:sp>
      <p:sp>
        <p:nvSpPr>
          <p:cNvPr id="151590" name="Rectangle 1062"/>
          <p:cNvSpPr>
            <a:spLocks noChangeArrowheads="1"/>
          </p:cNvSpPr>
          <p:nvPr/>
        </p:nvSpPr>
        <p:spPr bwMode="auto">
          <a:xfrm>
            <a:off x="3348038" y="4025900"/>
            <a:ext cx="433387" cy="504825"/>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151592" name="Rectangle 1064"/>
          <p:cNvSpPr>
            <a:spLocks noChangeArrowheads="1"/>
          </p:cNvSpPr>
          <p:nvPr/>
        </p:nvSpPr>
        <p:spPr bwMode="auto">
          <a:xfrm>
            <a:off x="3781425" y="4011613"/>
            <a:ext cx="706438" cy="331787"/>
          </a:xfrm>
          <a:prstGeom prst="rect">
            <a:avLst/>
          </a:prstGeom>
          <a:solidFill>
            <a:srgbClr val="3CED20"/>
          </a:solidFill>
          <a:ln w="9525">
            <a:solidFill>
              <a:schemeClr val="tx1"/>
            </a:solidFill>
            <a:miter lim="800000"/>
            <a:headEnd/>
            <a:tailEnd/>
          </a:ln>
        </p:spPr>
        <p:txBody>
          <a:bodyPr wrap="none" anchor="ctr"/>
          <a:lstStyle/>
          <a:p>
            <a:endParaRPr lang="en-US"/>
          </a:p>
        </p:txBody>
      </p:sp>
      <p:sp>
        <p:nvSpPr>
          <p:cNvPr id="151593" name="Rectangle 1065"/>
          <p:cNvSpPr>
            <a:spLocks noChangeArrowheads="1"/>
          </p:cNvSpPr>
          <p:nvPr/>
        </p:nvSpPr>
        <p:spPr bwMode="auto">
          <a:xfrm>
            <a:off x="3348038" y="4549775"/>
            <a:ext cx="706437" cy="331788"/>
          </a:xfrm>
          <a:prstGeom prst="rect">
            <a:avLst/>
          </a:prstGeom>
          <a:solidFill>
            <a:srgbClr val="ED0000"/>
          </a:solidFill>
          <a:ln w="9525">
            <a:solidFill>
              <a:schemeClr val="tx1"/>
            </a:solidFill>
            <a:miter lim="800000"/>
            <a:headEnd/>
            <a:tailEnd/>
          </a:ln>
        </p:spPr>
        <p:txBody>
          <a:bodyPr wrap="none" anchor="ctr"/>
          <a:lstStyle/>
          <a:p>
            <a:endParaRPr lang="en-US"/>
          </a:p>
        </p:txBody>
      </p:sp>
      <p:sp>
        <p:nvSpPr>
          <p:cNvPr id="151594" name="Rectangle 1066"/>
          <p:cNvSpPr>
            <a:spLocks noChangeArrowheads="1"/>
          </p:cNvSpPr>
          <p:nvPr/>
        </p:nvSpPr>
        <p:spPr bwMode="auto">
          <a:xfrm>
            <a:off x="3781425" y="4357688"/>
            <a:ext cx="720725" cy="173037"/>
          </a:xfrm>
          <a:prstGeom prst="rect">
            <a:avLst/>
          </a:prstGeom>
          <a:solidFill>
            <a:schemeClr val="bg2"/>
          </a:solidFill>
          <a:ln w="9525">
            <a:solidFill>
              <a:schemeClr val="tx1"/>
            </a:solidFill>
            <a:miter lim="800000"/>
            <a:headEnd/>
            <a:tailEnd/>
          </a:ln>
        </p:spPr>
        <p:txBody>
          <a:bodyPr wrap="none" anchor="ctr"/>
          <a:lstStyle/>
          <a:p>
            <a:endParaRPr lang="en-US"/>
          </a:p>
        </p:txBody>
      </p:sp>
      <p:sp>
        <p:nvSpPr>
          <p:cNvPr id="151595" name="Rectangle 1067"/>
          <p:cNvSpPr>
            <a:spLocks noChangeArrowheads="1"/>
          </p:cNvSpPr>
          <p:nvPr/>
        </p:nvSpPr>
        <p:spPr bwMode="auto">
          <a:xfrm>
            <a:off x="4054475" y="4545013"/>
            <a:ext cx="433388" cy="693737"/>
          </a:xfrm>
          <a:prstGeom prst="rect">
            <a:avLst/>
          </a:prstGeom>
          <a:solidFill>
            <a:srgbClr val="1D2399"/>
          </a:solidFill>
          <a:ln w="9525">
            <a:solidFill>
              <a:schemeClr val="tx1"/>
            </a:solidFill>
            <a:miter lim="800000"/>
            <a:headEnd/>
            <a:tailEnd/>
          </a:ln>
        </p:spPr>
        <p:txBody>
          <a:bodyPr wrap="none" anchor="ctr"/>
          <a:lstStyle/>
          <a:p>
            <a:endParaRPr lang="en-US"/>
          </a:p>
        </p:txBody>
      </p:sp>
      <p:sp>
        <p:nvSpPr>
          <p:cNvPr id="151596" name="Rectangle 1068"/>
          <p:cNvSpPr>
            <a:spLocks noChangeArrowheads="1"/>
          </p:cNvSpPr>
          <p:nvPr/>
        </p:nvSpPr>
        <p:spPr bwMode="auto">
          <a:xfrm>
            <a:off x="3348038" y="4876800"/>
            <a:ext cx="692150" cy="606425"/>
          </a:xfrm>
          <a:prstGeom prst="rect">
            <a:avLst/>
          </a:prstGeom>
          <a:solidFill>
            <a:schemeClr val="hlink"/>
          </a:solidFill>
          <a:ln w="9525">
            <a:solidFill>
              <a:schemeClr val="tx1"/>
            </a:solidFill>
            <a:miter lim="800000"/>
            <a:headEnd/>
            <a:tailEnd/>
          </a:ln>
        </p:spPr>
        <p:txBody>
          <a:bodyPr wrap="none" anchor="ctr"/>
          <a:lstStyle/>
          <a:p>
            <a:endParaRPr lang="en-US"/>
          </a:p>
        </p:txBody>
      </p:sp>
      <p:sp>
        <p:nvSpPr>
          <p:cNvPr id="151597" name="Rectangle 1069"/>
          <p:cNvSpPr>
            <a:spLocks noChangeArrowheads="1"/>
          </p:cNvSpPr>
          <p:nvPr/>
        </p:nvSpPr>
        <p:spPr bwMode="auto">
          <a:xfrm>
            <a:off x="3814763" y="5145088"/>
            <a:ext cx="706437" cy="331787"/>
          </a:xfrm>
          <a:prstGeom prst="rect">
            <a:avLst/>
          </a:prstGeom>
          <a:solidFill>
            <a:srgbClr val="9B33A3"/>
          </a:solidFill>
          <a:ln w="9525">
            <a:solidFill>
              <a:schemeClr val="tx1"/>
            </a:solidFill>
            <a:miter lim="800000"/>
            <a:headEnd/>
            <a:tailEnd/>
          </a:ln>
        </p:spPr>
        <p:txBody>
          <a:bodyPr wrap="none" anchor="ctr"/>
          <a:lstStyle/>
          <a:p>
            <a:endParaRPr lang="en-US"/>
          </a:p>
        </p:txBody>
      </p:sp>
    </p:spTree>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1026"/>
          <p:cNvSpPr>
            <a:spLocks noGrp="1" noChangeArrowheads="1"/>
          </p:cNvSpPr>
          <p:nvPr>
            <p:ph type="title"/>
          </p:nvPr>
        </p:nvSpPr>
        <p:spPr/>
        <p:txBody>
          <a:bodyPr/>
          <a:lstStyle/>
          <a:p>
            <a:r>
              <a:rPr lang="en-US"/>
              <a:t>SOLUTION </a:t>
            </a:r>
          </a:p>
        </p:txBody>
      </p:sp>
      <p:sp>
        <p:nvSpPr>
          <p:cNvPr id="154627" name="Rectangle 1027"/>
          <p:cNvSpPr>
            <a:spLocks noChangeArrowheads="1"/>
          </p:cNvSpPr>
          <p:nvPr/>
        </p:nvSpPr>
        <p:spPr bwMode="auto">
          <a:xfrm>
            <a:off x="876300" y="2019300"/>
            <a:ext cx="7618413" cy="4114800"/>
          </a:xfrm>
          <a:prstGeom prst="rect">
            <a:avLst/>
          </a:prstGeom>
          <a:noFill/>
          <a:ln w="9525">
            <a:noFill/>
            <a:miter lim="800000"/>
            <a:headEnd/>
            <a:tailEnd/>
          </a:ln>
        </p:spPr>
        <p:txBody>
          <a:bodyPr>
            <a:spAutoFit/>
          </a:bodyPr>
          <a:lstStyle/>
          <a:p>
            <a:r>
              <a:rPr lang="en-US"/>
              <a:t> </a:t>
            </a:r>
            <a:r>
              <a:rPr lang="en-US" sz="2000"/>
              <a:t>Let the width of the border be = x</a:t>
            </a:r>
          </a:p>
          <a:p>
            <a:r>
              <a:rPr lang="en-US" sz="2000"/>
              <a:t> Area of the border = 7</a:t>
            </a:r>
          </a:p>
          <a:p>
            <a:r>
              <a:rPr lang="en-US" sz="2000"/>
              <a:t> Area of the border and window = (2+2x)(4+2x)</a:t>
            </a:r>
          </a:p>
          <a:p>
            <a:r>
              <a:rPr lang="en-US" sz="2000"/>
              <a:t> Area of the window = 2</a:t>
            </a:r>
            <a:r>
              <a:rPr lang="en-US" sz="2000">
                <a:sym typeface="Symbol" pitchFamily="-80" charset="2"/>
              </a:rPr>
              <a:t>4 = 8</a:t>
            </a:r>
          </a:p>
          <a:p>
            <a:endParaRPr lang="en-US" sz="2000">
              <a:sym typeface="Symbol" pitchFamily="-80" charset="2"/>
            </a:endParaRPr>
          </a:p>
          <a:p>
            <a:r>
              <a:rPr lang="en-US" sz="2000" b="1">
                <a:sym typeface="Symbol" pitchFamily="-80" charset="2"/>
              </a:rPr>
              <a:t>Area of border</a:t>
            </a:r>
            <a:r>
              <a:rPr lang="en-US" sz="2000">
                <a:sym typeface="Symbol" pitchFamily="-80" charset="2"/>
              </a:rPr>
              <a:t> = </a:t>
            </a:r>
            <a:r>
              <a:rPr lang="en-US" sz="2000">
                <a:solidFill>
                  <a:schemeClr val="folHlink"/>
                </a:solidFill>
                <a:sym typeface="Symbol" pitchFamily="-80" charset="2"/>
              </a:rPr>
              <a:t>Area of border &amp; window - Area of  window</a:t>
            </a:r>
          </a:p>
          <a:p>
            <a:endParaRPr lang="en-US" sz="2000">
              <a:solidFill>
                <a:schemeClr val="folHlink"/>
              </a:solidFill>
              <a:sym typeface="Symbol" pitchFamily="-80" charset="2"/>
            </a:endParaRPr>
          </a:p>
          <a:p>
            <a:r>
              <a:rPr lang="en-US" sz="2000">
                <a:sym typeface="Symbol" pitchFamily="-80" charset="2"/>
              </a:rPr>
              <a:t>7 =</a:t>
            </a:r>
            <a:r>
              <a:rPr lang="en-US" sz="2000">
                <a:solidFill>
                  <a:schemeClr val="folHlink"/>
                </a:solidFill>
                <a:sym typeface="Symbol" pitchFamily="-80" charset="2"/>
              </a:rPr>
              <a:t> </a:t>
            </a:r>
            <a:r>
              <a:rPr lang="en-US" sz="2000"/>
              <a:t>(2+2x)(4+2x) - 8</a:t>
            </a:r>
          </a:p>
          <a:p>
            <a:r>
              <a:rPr lang="en-US" sz="2000"/>
              <a:t>0</a:t>
            </a:r>
            <a:r>
              <a:rPr lang="en-US" sz="2000">
                <a:sym typeface="Symbol" pitchFamily="-80" charset="2"/>
              </a:rPr>
              <a:t> = 4x</a:t>
            </a:r>
            <a:r>
              <a:rPr lang="en-US" sz="2000" baseline="30000">
                <a:sym typeface="Symbol" pitchFamily="-80" charset="2"/>
              </a:rPr>
              <a:t>2 </a:t>
            </a:r>
            <a:r>
              <a:rPr lang="en-US" sz="2000">
                <a:sym typeface="Symbol" pitchFamily="-80" charset="2"/>
              </a:rPr>
              <a:t>+ 12x -7</a:t>
            </a:r>
          </a:p>
          <a:p>
            <a:r>
              <a:rPr lang="en-US" sz="2000">
                <a:sym typeface="Symbol" pitchFamily="-80" charset="2"/>
              </a:rPr>
              <a:t>0 = </a:t>
            </a:r>
            <a:r>
              <a:rPr lang="en-US" sz="2000"/>
              <a:t>(2+7x)(2x-1)</a:t>
            </a:r>
          </a:p>
          <a:p>
            <a:r>
              <a:rPr lang="en-US" sz="2000"/>
              <a:t>2+7x = 0                 or 2x-1 = 0</a:t>
            </a:r>
          </a:p>
          <a:p>
            <a:r>
              <a:rPr lang="en-US" sz="2000"/>
              <a:t>      x = -3.5                  o x  = 0.5</a:t>
            </a:r>
          </a:p>
          <a:p>
            <a:r>
              <a:rPr lang="en-US" sz="2000">
                <a:sym typeface="Symbol" pitchFamily="-80" charset="2"/>
              </a:rPr>
              <a:t>Rejecting negative value, -3.5. Hence the </a:t>
            </a:r>
            <a:r>
              <a:rPr lang="en-US" sz="2000">
                <a:solidFill>
                  <a:schemeClr val="folHlink"/>
                </a:solidFill>
                <a:sym typeface="Symbol" pitchFamily="-80" charset="2"/>
              </a:rPr>
              <a:t>border’s width is 0.5ft</a:t>
            </a:r>
          </a:p>
        </p:txBody>
      </p:sp>
    </p:spTree>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US" sz="3600"/>
              <a:t>ZERO PRODUCT PROPERTY	</a:t>
            </a:r>
            <a:endParaRPr lang="en-US"/>
          </a:p>
        </p:txBody>
      </p:sp>
      <p:sp>
        <p:nvSpPr>
          <p:cNvPr id="29699" name="Rectangle 3"/>
          <p:cNvSpPr>
            <a:spLocks noChangeArrowheads="1"/>
          </p:cNvSpPr>
          <p:nvPr/>
        </p:nvSpPr>
        <p:spPr bwMode="auto">
          <a:xfrm>
            <a:off x="947738" y="2019300"/>
            <a:ext cx="184150" cy="457200"/>
          </a:xfrm>
          <a:prstGeom prst="rect">
            <a:avLst/>
          </a:prstGeom>
          <a:noFill/>
          <a:ln w="9525">
            <a:noFill/>
            <a:miter lim="800000"/>
            <a:headEnd/>
            <a:tailEnd/>
          </a:ln>
        </p:spPr>
        <p:txBody>
          <a:bodyPr wrap="none">
            <a:spAutoFit/>
          </a:bodyPr>
          <a:lstStyle/>
          <a:p>
            <a:endParaRPr lang="en-US"/>
          </a:p>
        </p:txBody>
      </p:sp>
      <p:sp>
        <p:nvSpPr>
          <p:cNvPr id="29701" name="Rectangle 5"/>
          <p:cNvSpPr>
            <a:spLocks noChangeArrowheads="1"/>
          </p:cNvSpPr>
          <p:nvPr/>
        </p:nvSpPr>
        <p:spPr bwMode="auto">
          <a:xfrm>
            <a:off x="614363" y="2322513"/>
            <a:ext cx="7688262" cy="3743325"/>
          </a:xfrm>
          <a:prstGeom prst="rect">
            <a:avLst/>
          </a:prstGeom>
          <a:noFill/>
          <a:ln w="9525">
            <a:noFill/>
            <a:miter lim="800000"/>
            <a:headEnd/>
            <a:tailEnd/>
          </a:ln>
        </p:spPr>
        <p:txBody>
          <a:bodyPr>
            <a:spAutoFit/>
          </a:bodyPr>
          <a:lstStyle/>
          <a:p>
            <a:r>
              <a:rPr lang="en-US" b="1"/>
              <a:t>Let A and B be real numbers or algebraic expressions. If AB=0, then either A = 0  or B = 0</a:t>
            </a:r>
          </a:p>
          <a:p>
            <a:r>
              <a:rPr lang="en-US" b="1"/>
              <a:t> </a:t>
            </a:r>
          </a:p>
          <a:p>
            <a:endParaRPr lang="en-US" b="1"/>
          </a:p>
          <a:p>
            <a:r>
              <a:rPr lang="en-US" b="1"/>
              <a:t>Solve</a:t>
            </a:r>
            <a:r>
              <a:rPr lang="en-US"/>
              <a:t> (a)</a:t>
            </a:r>
            <a:r>
              <a:rPr lang="en-US" baseline="30000"/>
              <a:t>     </a:t>
            </a:r>
            <a:r>
              <a:rPr lang="en-US"/>
              <a:t>x</a:t>
            </a:r>
            <a:r>
              <a:rPr lang="en-US" baseline="30000"/>
              <a:t>2</a:t>
            </a:r>
            <a:r>
              <a:rPr lang="en-US"/>
              <a:t> + 3x -18 = 0</a:t>
            </a:r>
          </a:p>
          <a:p>
            <a:endParaRPr lang="en-US"/>
          </a:p>
          <a:p>
            <a:r>
              <a:rPr lang="en-US"/>
              <a:t>                (x + 6)(x - 3) = 0. </a:t>
            </a:r>
          </a:p>
          <a:p>
            <a:r>
              <a:rPr lang="en-US"/>
              <a:t>Hence either x + 6 = 0  or  x - 3 = 0.</a:t>
            </a:r>
          </a:p>
          <a:p>
            <a:endParaRPr lang="en-US"/>
          </a:p>
          <a:p>
            <a:r>
              <a:rPr lang="en-US"/>
              <a:t>The </a:t>
            </a:r>
            <a:r>
              <a:rPr lang="en-US">
                <a:solidFill>
                  <a:schemeClr val="folHlink"/>
                </a:solidFill>
              </a:rPr>
              <a:t>solutions are</a:t>
            </a:r>
            <a:r>
              <a:rPr lang="en-US" baseline="30000">
                <a:solidFill>
                  <a:schemeClr val="folHlink"/>
                </a:solidFill>
              </a:rPr>
              <a:t>       </a:t>
            </a:r>
            <a:r>
              <a:rPr lang="en-US">
                <a:solidFill>
                  <a:schemeClr val="folHlink"/>
                </a:solidFill>
              </a:rPr>
              <a:t>x = -6 or  x = 3</a:t>
            </a:r>
            <a:endParaRPr lang="en-US"/>
          </a:p>
        </p:txBody>
      </p:sp>
    </p:spTree>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n-US" sz="3600"/>
              <a:t>ZERO PRODUCT PROPERTY</a:t>
            </a:r>
          </a:p>
        </p:txBody>
      </p:sp>
      <p:sp>
        <p:nvSpPr>
          <p:cNvPr id="31747" name="Rectangle 3"/>
          <p:cNvSpPr>
            <a:spLocks noChangeArrowheads="1"/>
          </p:cNvSpPr>
          <p:nvPr/>
        </p:nvSpPr>
        <p:spPr bwMode="auto">
          <a:xfrm>
            <a:off x="685800" y="533400"/>
            <a:ext cx="7772400" cy="1143000"/>
          </a:xfrm>
          <a:prstGeom prst="rect">
            <a:avLst/>
          </a:prstGeom>
          <a:noFill/>
          <a:ln w="9525">
            <a:noFill/>
            <a:miter lim="800000"/>
            <a:headEnd/>
            <a:tailEnd/>
          </a:ln>
        </p:spPr>
        <p:txBody>
          <a:bodyPr anchor="ctr"/>
          <a:lstStyle/>
          <a:p>
            <a:pPr algn="ctr" eaLnBrk="1" hangingPunct="1"/>
            <a:r>
              <a:rPr lang="en-US" sz="3600">
                <a:solidFill>
                  <a:schemeClr val="tx2"/>
                </a:solidFill>
              </a:rPr>
              <a:t>	</a:t>
            </a:r>
            <a:endParaRPr lang="en-US" sz="4400">
              <a:solidFill>
                <a:schemeClr val="tx2"/>
              </a:solidFill>
            </a:endParaRPr>
          </a:p>
        </p:txBody>
      </p:sp>
      <p:sp>
        <p:nvSpPr>
          <p:cNvPr id="31748" name="Rectangle 4"/>
          <p:cNvSpPr>
            <a:spLocks noChangeArrowheads="1"/>
          </p:cNvSpPr>
          <p:nvPr/>
        </p:nvSpPr>
        <p:spPr bwMode="auto">
          <a:xfrm>
            <a:off x="947738" y="2019300"/>
            <a:ext cx="184150" cy="457200"/>
          </a:xfrm>
          <a:prstGeom prst="rect">
            <a:avLst/>
          </a:prstGeom>
          <a:noFill/>
          <a:ln w="9525">
            <a:noFill/>
            <a:miter lim="800000"/>
            <a:headEnd/>
            <a:tailEnd/>
          </a:ln>
        </p:spPr>
        <p:txBody>
          <a:bodyPr wrap="none">
            <a:spAutoFit/>
          </a:bodyPr>
          <a:lstStyle/>
          <a:p>
            <a:endParaRPr lang="en-US"/>
          </a:p>
        </p:txBody>
      </p:sp>
      <p:sp>
        <p:nvSpPr>
          <p:cNvPr id="31749" name="Rectangle 5"/>
          <p:cNvSpPr>
            <a:spLocks noChangeArrowheads="1"/>
          </p:cNvSpPr>
          <p:nvPr/>
        </p:nvSpPr>
        <p:spPr bwMode="auto">
          <a:xfrm>
            <a:off x="614363" y="2322513"/>
            <a:ext cx="7688262" cy="3743325"/>
          </a:xfrm>
          <a:prstGeom prst="rect">
            <a:avLst/>
          </a:prstGeom>
          <a:noFill/>
          <a:ln w="9525">
            <a:noFill/>
            <a:miter lim="800000"/>
            <a:headEnd/>
            <a:tailEnd/>
          </a:ln>
        </p:spPr>
        <p:txBody>
          <a:bodyPr>
            <a:spAutoFit/>
          </a:bodyPr>
          <a:lstStyle/>
          <a:p>
            <a:r>
              <a:rPr lang="en-US" b="1"/>
              <a:t>Let A and B be real numbers or algebraic expressions. If AB=0, then either A = 0  or B = 0</a:t>
            </a:r>
          </a:p>
          <a:p>
            <a:r>
              <a:rPr lang="en-US" b="1"/>
              <a:t> </a:t>
            </a:r>
          </a:p>
          <a:p>
            <a:r>
              <a:rPr lang="en-US" b="1"/>
              <a:t>Solve</a:t>
            </a:r>
            <a:r>
              <a:rPr lang="en-US"/>
              <a:t> (a)</a:t>
            </a:r>
            <a:r>
              <a:rPr lang="en-US" baseline="30000"/>
              <a:t>     </a:t>
            </a:r>
            <a:r>
              <a:rPr lang="en-US"/>
              <a:t>2t</a:t>
            </a:r>
            <a:r>
              <a:rPr lang="en-US" baseline="30000"/>
              <a:t>2</a:t>
            </a:r>
            <a:r>
              <a:rPr lang="en-US"/>
              <a:t> - 17t + 45 = 3t - 5</a:t>
            </a:r>
          </a:p>
          <a:p>
            <a:r>
              <a:rPr lang="en-US"/>
              <a:t>                   2t</a:t>
            </a:r>
            <a:r>
              <a:rPr lang="en-US" baseline="30000"/>
              <a:t>2</a:t>
            </a:r>
            <a:r>
              <a:rPr lang="en-US"/>
              <a:t> - 20t + 50 = 0</a:t>
            </a:r>
          </a:p>
          <a:p>
            <a:r>
              <a:rPr lang="en-US"/>
              <a:t>                     t</a:t>
            </a:r>
            <a:r>
              <a:rPr lang="en-US" baseline="30000"/>
              <a:t>2</a:t>
            </a:r>
            <a:r>
              <a:rPr lang="en-US"/>
              <a:t> - 10t + 25 = 0</a:t>
            </a:r>
          </a:p>
          <a:p>
            <a:r>
              <a:rPr lang="en-US"/>
              <a:t>                              (t - 5)</a:t>
            </a:r>
            <a:r>
              <a:rPr lang="en-US" baseline="30000"/>
              <a:t>2</a:t>
            </a:r>
            <a:r>
              <a:rPr lang="en-US"/>
              <a:t> = 0</a:t>
            </a:r>
          </a:p>
          <a:p>
            <a:r>
              <a:rPr lang="en-US"/>
              <a:t>                                t - 5   = 0</a:t>
            </a:r>
          </a:p>
          <a:p>
            <a:r>
              <a:rPr lang="en-US"/>
              <a:t>                                       t = 5</a:t>
            </a:r>
          </a:p>
          <a:p>
            <a:r>
              <a:rPr lang="en-US"/>
              <a:t>              Hence the </a:t>
            </a:r>
            <a:r>
              <a:rPr lang="en-US">
                <a:solidFill>
                  <a:schemeClr val="folHlink"/>
                </a:solidFill>
              </a:rPr>
              <a:t>solutions is 5.</a:t>
            </a:r>
          </a:p>
        </p:txBody>
      </p:sp>
    </p:spTree>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en-US" sz="3600"/>
              <a:t>FINDING ZEROES OF QUADRATIC FUNCTIONS</a:t>
            </a:r>
            <a:endParaRPr lang="en-US"/>
          </a:p>
        </p:txBody>
      </p:sp>
      <p:sp>
        <p:nvSpPr>
          <p:cNvPr id="32771" name="Rectangle 3"/>
          <p:cNvSpPr>
            <a:spLocks noChangeArrowheads="1"/>
          </p:cNvSpPr>
          <p:nvPr/>
        </p:nvSpPr>
        <p:spPr bwMode="auto">
          <a:xfrm>
            <a:off x="1538288" y="2827338"/>
            <a:ext cx="6216650" cy="3013075"/>
          </a:xfrm>
          <a:prstGeom prst="rect">
            <a:avLst/>
          </a:prstGeom>
          <a:noFill/>
          <a:ln w="9525">
            <a:noFill/>
            <a:miter lim="800000"/>
            <a:headEnd/>
            <a:tailEnd/>
          </a:ln>
        </p:spPr>
        <p:txBody>
          <a:bodyPr wrap="none">
            <a:spAutoFit/>
          </a:bodyPr>
          <a:lstStyle/>
          <a:p>
            <a:r>
              <a:rPr lang="en-US" b="1"/>
              <a:t>Find zeros of y = x</a:t>
            </a:r>
            <a:r>
              <a:rPr lang="en-US" b="1" baseline="30000"/>
              <a:t>2</a:t>
            </a:r>
            <a:r>
              <a:rPr lang="en-US" b="1"/>
              <a:t> -x -6</a:t>
            </a:r>
          </a:p>
          <a:p>
            <a:endParaRPr lang="en-US" b="1"/>
          </a:p>
          <a:p>
            <a:r>
              <a:rPr lang="en-US">
                <a:solidFill>
                  <a:schemeClr val="folHlink"/>
                </a:solidFill>
              </a:rPr>
              <a:t>Solution:</a:t>
            </a:r>
            <a:r>
              <a:rPr lang="en-US"/>
              <a:t>                     </a:t>
            </a:r>
          </a:p>
          <a:p>
            <a:r>
              <a:rPr lang="en-US"/>
              <a:t> y = x</a:t>
            </a:r>
            <a:r>
              <a:rPr lang="en-US" baseline="30000"/>
              <a:t>2 </a:t>
            </a:r>
            <a:r>
              <a:rPr lang="en-US"/>
              <a:t>- 3x + 2x - (3</a:t>
            </a:r>
            <a:r>
              <a:rPr lang="en-US">
                <a:sym typeface="Symbol" pitchFamily="-80" charset="2"/>
              </a:rPr>
              <a:t></a:t>
            </a:r>
            <a:r>
              <a:rPr lang="en-US"/>
              <a:t>2)</a:t>
            </a:r>
          </a:p>
          <a:p>
            <a:r>
              <a:rPr lang="en-US"/>
              <a:t> y = x(x-3) + 2(x-3)</a:t>
            </a:r>
          </a:p>
          <a:p>
            <a:r>
              <a:rPr lang="en-US"/>
              <a:t> y = (x + 2)(x - 3)</a:t>
            </a:r>
          </a:p>
          <a:p>
            <a:endParaRPr lang="en-US"/>
          </a:p>
          <a:p>
            <a:r>
              <a:rPr lang="en-US"/>
              <a:t>Hence the zeros of the function are -2 and 3.</a:t>
            </a: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ctrTitle"/>
          </p:nvPr>
        </p:nvSpPr>
        <p:spPr/>
        <p:txBody>
          <a:bodyPr/>
          <a:lstStyle/>
          <a:p>
            <a:r>
              <a:rPr lang="en-US"/>
              <a:t/>
            </a:r>
            <a:br>
              <a:rPr lang="en-US"/>
            </a:br>
            <a:r>
              <a:rPr lang="en-US"/>
              <a:t/>
            </a:r>
            <a:br>
              <a:rPr lang="en-US"/>
            </a:br>
            <a:r>
              <a:rPr lang="en-US"/>
              <a:t/>
            </a:r>
            <a:br>
              <a:rPr lang="en-US"/>
            </a:br>
            <a:r>
              <a:rPr lang="en-US"/>
              <a:t>Graphing Quadratic Functions</a:t>
            </a:r>
            <a:br>
              <a:rPr lang="en-US"/>
            </a:br>
            <a:endParaRPr lang="en-US"/>
          </a:p>
        </p:txBody>
      </p:sp>
      <p:sp>
        <p:nvSpPr>
          <p:cNvPr id="7171" name="Rectangle 3"/>
          <p:cNvSpPr>
            <a:spLocks noGrp="1" noChangeArrowheads="1"/>
          </p:cNvSpPr>
          <p:nvPr>
            <p:ph type="subTitle" idx="1"/>
          </p:nvPr>
        </p:nvSpPr>
        <p:spPr/>
        <p:txBody>
          <a:bodyPr/>
          <a:lstStyle/>
          <a:p>
            <a:r>
              <a:rPr lang="en-US"/>
              <a:t>   </a:t>
            </a:r>
          </a:p>
        </p:txBody>
      </p:sp>
    </p:spTree>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ctrTitle"/>
          </p:nvPr>
        </p:nvSpPr>
        <p:spPr/>
        <p:txBody>
          <a:bodyPr/>
          <a:lstStyle/>
          <a:p>
            <a:r>
              <a:rPr lang="en-US"/>
              <a:t/>
            </a:r>
            <a:br>
              <a:rPr lang="en-US"/>
            </a:br>
            <a:r>
              <a:rPr lang="en-US"/>
              <a:t/>
            </a:r>
            <a:br>
              <a:rPr lang="en-US"/>
            </a:br>
            <a:r>
              <a:rPr lang="en-US"/>
              <a:t/>
            </a:r>
            <a:br>
              <a:rPr lang="en-US"/>
            </a:br>
            <a:r>
              <a:rPr lang="en-US"/>
              <a:t/>
            </a:r>
            <a:br>
              <a:rPr lang="en-US"/>
            </a:br>
            <a:r>
              <a:rPr lang="en-US"/>
              <a:t>SOLVING QUADRATIC EQUATIONS BY FINDING SQUARE ROOTS</a:t>
            </a:r>
          </a:p>
        </p:txBody>
      </p:sp>
      <p:sp>
        <p:nvSpPr>
          <p:cNvPr id="34819" name="Rectangle 3"/>
          <p:cNvSpPr>
            <a:spLocks noGrp="1" noChangeArrowheads="1"/>
          </p:cNvSpPr>
          <p:nvPr>
            <p:ph type="subTitle" idx="1"/>
          </p:nvPr>
        </p:nvSpPr>
        <p:spPr/>
        <p:txBody>
          <a:bodyPr/>
          <a:lstStyle/>
          <a:p>
            <a:r>
              <a:rPr lang="en-US"/>
              <a:t>    </a:t>
            </a:r>
          </a:p>
        </p:txBody>
      </p:sp>
    </p:spTree>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n-US"/>
              <a:t>SQUARE ROOT</a:t>
            </a:r>
          </a:p>
        </p:txBody>
      </p:sp>
      <p:sp>
        <p:nvSpPr>
          <p:cNvPr id="35843" name="Rectangle 3"/>
          <p:cNvSpPr>
            <a:spLocks noChangeArrowheads="1"/>
          </p:cNvSpPr>
          <p:nvPr/>
        </p:nvSpPr>
        <p:spPr bwMode="auto">
          <a:xfrm>
            <a:off x="933450" y="2046288"/>
            <a:ext cx="7407275" cy="2647950"/>
          </a:xfrm>
          <a:prstGeom prst="rect">
            <a:avLst/>
          </a:prstGeom>
          <a:noFill/>
          <a:ln w="9525">
            <a:noFill/>
            <a:miter lim="800000"/>
            <a:headEnd/>
            <a:tailEnd/>
          </a:ln>
        </p:spPr>
        <p:txBody>
          <a:bodyPr>
            <a:spAutoFit/>
          </a:bodyPr>
          <a:lstStyle/>
          <a:p>
            <a:pPr algn="just"/>
            <a:r>
              <a:rPr lang="en-US"/>
              <a:t>A number </a:t>
            </a:r>
            <a:r>
              <a:rPr lang="en-US">
                <a:solidFill>
                  <a:schemeClr val="folHlink"/>
                </a:solidFill>
              </a:rPr>
              <a:t>r is a square root</a:t>
            </a:r>
            <a:r>
              <a:rPr lang="en-US"/>
              <a:t> of a number s if r</a:t>
            </a:r>
            <a:r>
              <a:rPr lang="en-US" baseline="30000"/>
              <a:t>2</a:t>
            </a:r>
            <a:r>
              <a:rPr lang="en-US"/>
              <a:t> = s.</a:t>
            </a:r>
          </a:p>
          <a:p>
            <a:pPr algn="just"/>
            <a:r>
              <a:rPr lang="en-US"/>
              <a:t> A positive number s has square roots denoted by </a:t>
            </a:r>
          </a:p>
          <a:p>
            <a:endParaRPr lang="en-US"/>
          </a:p>
          <a:p>
            <a:endParaRPr lang="en-US"/>
          </a:p>
          <a:p>
            <a:r>
              <a:rPr lang="en-US">
                <a:solidFill>
                  <a:schemeClr val="folHlink"/>
                </a:solidFill>
              </a:rPr>
              <a:t>Example</a:t>
            </a:r>
            <a:r>
              <a:rPr lang="en-US"/>
              <a:t> :</a:t>
            </a:r>
          </a:p>
          <a:p>
            <a:r>
              <a:rPr lang="en-US"/>
              <a:t>Since 3</a:t>
            </a:r>
            <a:r>
              <a:rPr lang="en-US" baseline="30000"/>
              <a:t>2</a:t>
            </a:r>
            <a:r>
              <a:rPr lang="en-US"/>
              <a:t> = 9 and (-3)</a:t>
            </a:r>
            <a:r>
              <a:rPr lang="en-US" baseline="30000"/>
              <a:t>2</a:t>
            </a:r>
            <a:r>
              <a:rPr lang="en-US"/>
              <a:t> = 9. The square roots of 9 are:</a:t>
            </a:r>
          </a:p>
          <a:p>
            <a:endParaRPr lang="en-US"/>
          </a:p>
        </p:txBody>
      </p:sp>
      <p:graphicFrame>
        <p:nvGraphicFramePr>
          <p:cNvPr id="192512" name="Object 0"/>
          <p:cNvGraphicFramePr>
            <a:graphicFrameLocks noChangeAspect="1"/>
          </p:cNvGraphicFramePr>
          <p:nvPr/>
        </p:nvGraphicFramePr>
        <p:xfrm>
          <a:off x="1031875" y="2892425"/>
          <a:ext cx="1495425" cy="457200"/>
        </p:xfrm>
        <a:graphic>
          <a:graphicData uri="http://schemas.openxmlformats.org/presentationml/2006/ole">
            <mc:AlternateContent xmlns:mc="http://schemas.openxmlformats.org/markup-compatibility/2006">
              <mc:Choice xmlns:v="urn:schemas-microsoft-com:vml" Requires="v">
                <p:oleObj spid="_x0000_s192517" name="Equation" r:id="rId4" imgW="622300" imgH="190500" progId="Equation.3">
                  <p:embed/>
                </p:oleObj>
              </mc:Choice>
              <mc:Fallback>
                <p:oleObj name="Equation" r:id="rId4" imgW="622300" imgH="190500" progId="Equation.3">
                  <p:embed/>
                  <p:pic>
                    <p:nvPicPr>
                      <p:cNvPr id="0" name="Picture 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31875" y="2892425"/>
                        <a:ext cx="1495425"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192513" name="Object 1"/>
          <p:cNvGraphicFramePr>
            <a:graphicFrameLocks noChangeAspect="1"/>
          </p:cNvGraphicFramePr>
          <p:nvPr/>
        </p:nvGraphicFramePr>
        <p:xfrm>
          <a:off x="1173163" y="4448175"/>
          <a:ext cx="1222375" cy="854075"/>
        </p:xfrm>
        <a:graphic>
          <a:graphicData uri="http://schemas.openxmlformats.org/presentationml/2006/ole">
            <mc:AlternateContent xmlns:mc="http://schemas.openxmlformats.org/markup-compatibility/2006">
              <mc:Choice xmlns:v="urn:schemas-microsoft-com:vml" Requires="v">
                <p:oleObj spid="_x0000_s192518" name="Equation" r:id="rId6" imgW="635000" imgH="444500" progId="Equation.3">
                  <p:embed/>
                </p:oleObj>
              </mc:Choice>
              <mc:Fallback>
                <p:oleObj name="Equation" r:id="rId6" imgW="635000" imgH="444500" progId="Equation.3">
                  <p:embed/>
                  <p:pic>
                    <p:nvPicPr>
                      <p:cNvPr id="0" name="Picture 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173163" y="4448175"/>
                        <a:ext cx="1222375" cy="854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n-US" sz="3600"/>
              <a:t>PROPERTIES OF SQUARE ROOTS (a&gt;0, b&gt;0)</a:t>
            </a:r>
            <a:endParaRPr lang="en-US"/>
          </a:p>
        </p:txBody>
      </p:sp>
      <p:sp>
        <p:nvSpPr>
          <p:cNvPr id="36867" name="Rectangle 3"/>
          <p:cNvSpPr>
            <a:spLocks noChangeArrowheads="1"/>
          </p:cNvSpPr>
          <p:nvPr/>
        </p:nvSpPr>
        <p:spPr bwMode="auto">
          <a:xfrm>
            <a:off x="1033463" y="2119313"/>
            <a:ext cx="3605212" cy="3013075"/>
          </a:xfrm>
          <a:prstGeom prst="rect">
            <a:avLst/>
          </a:prstGeom>
          <a:noFill/>
          <a:ln w="9525">
            <a:noFill/>
            <a:miter lim="800000"/>
            <a:headEnd/>
            <a:tailEnd/>
          </a:ln>
        </p:spPr>
        <p:txBody>
          <a:bodyPr wrap="none">
            <a:spAutoFit/>
          </a:bodyPr>
          <a:lstStyle/>
          <a:p>
            <a:r>
              <a:rPr lang="en-US">
                <a:solidFill>
                  <a:schemeClr val="folHlink"/>
                </a:solidFill>
              </a:rPr>
              <a:t>PRODUCT PROPERTY:</a:t>
            </a:r>
          </a:p>
          <a:p>
            <a:endParaRPr lang="en-US"/>
          </a:p>
          <a:p>
            <a:r>
              <a:rPr lang="en-US"/>
              <a:t/>
            </a:r>
            <a:br>
              <a:rPr lang="en-US"/>
            </a:br>
            <a:r>
              <a:rPr lang="en-US"/>
              <a:t/>
            </a:r>
            <a:br>
              <a:rPr lang="en-US"/>
            </a:br>
            <a:r>
              <a:rPr lang="en-US"/>
              <a:t/>
            </a:r>
            <a:br>
              <a:rPr lang="en-US"/>
            </a:br>
            <a:r>
              <a:rPr lang="en-US"/>
              <a:t/>
            </a:r>
            <a:br>
              <a:rPr lang="en-US"/>
            </a:br>
            <a:r>
              <a:rPr lang="en-US">
                <a:solidFill>
                  <a:schemeClr val="folHlink"/>
                </a:solidFill>
              </a:rPr>
              <a:t>QUOTIENT PROPERTY:</a:t>
            </a:r>
            <a:endParaRPr lang="en-US"/>
          </a:p>
          <a:p>
            <a:endParaRPr lang="en-US"/>
          </a:p>
        </p:txBody>
      </p:sp>
      <p:graphicFrame>
        <p:nvGraphicFramePr>
          <p:cNvPr id="193536" name="Object 0"/>
          <p:cNvGraphicFramePr>
            <a:graphicFrameLocks noChangeAspect="1"/>
          </p:cNvGraphicFramePr>
          <p:nvPr/>
        </p:nvGraphicFramePr>
        <p:xfrm>
          <a:off x="1817688" y="2857500"/>
          <a:ext cx="2763837" cy="609600"/>
        </p:xfrm>
        <a:graphic>
          <a:graphicData uri="http://schemas.openxmlformats.org/presentationml/2006/ole">
            <mc:AlternateContent xmlns:mc="http://schemas.openxmlformats.org/markup-compatibility/2006">
              <mc:Choice xmlns:v="urn:schemas-microsoft-com:vml" Requires="v">
                <p:oleObj spid="_x0000_s193541" name="Equation" r:id="rId4" imgW="863600" imgH="190500" progId="Equation.3">
                  <p:embed/>
                </p:oleObj>
              </mc:Choice>
              <mc:Fallback>
                <p:oleObj name="Equation" r:id="rId4" imgW="863600" imgH="190500" progId="Equation.3">
                  <p:embed/>
                  <p:pic>
                    <p:nvPicPr>
                      <p:cNvPr id="0" name="Picture 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17688" y="2857500"/>
                        <a:ext cx="2763837" cy="609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193537" name="Object 1"/>
          <p:cNvGraphicFramePr>
            <a:graphicFrameLocks noChangeAspect="1"/>
          </p:cNvGraphicFramePr>
          <p:nvPr/>
        </p:nvGraphicFramePr>
        <p:xfrm>
          <a:off x="1751013" y="4851400"/>
          <a:ext cx="1776412" cy="1196975"/>
        </p:xfrm>
        <a:graphic>
          <a:graphicData uri="http://schemas.openxmlformats.org/presentationml/2006/ole">
            <mc:AlternateContent xmlns:mc="http://schemas.openxmlformats.org/markup-compatibility/2006">
              <mc:Choice xmlns:v="urn:schemas-microsoft-com:vml" Requires="v">
                <p:oleObj spid="_x0000_s193542" name="Equation" r:id="rId6" imgW="622300" imgH="419100" progId="Equation.3">
                  <p:embed/>
                </p:oleObj>
              </mc:Choice>
              <mc:Fallback>
                <p:oleObj name="Equation" r:id="rId6" imgW="622300" imgH="419100" progId="Equation.3">
                  <p:embed/>
                  <p:pic>
                    <p:nvPicPr>
                      <p:cNvPr id="0" name="Picture 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751013" y="4851400"/>
                        <a:ext cx="1776412" cy="1196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r>
              <a:rPr lang="en-US"/>
              <a:t>SIMPLIFY</a:t>
            </a:r>
          </a:p>
        </p:txBody>
      </p:sp>
      <p:sp>
        <p:nvSpPr>
          <p:cNvPr id="37891" name="Rectangle 3"/>
          <p:cNvSpPr>
            <a:spLocks noChangeArrowheads="1"/>
          </p:cNvSpPr>
          <p:nvPr/>
        </p:nvSpPr>
        <p:spPr bwMode="auto">
          <a:xfrm>
            <a:off x="773113" y="2105025"/>
            <a:ext cx="184150" cy="457200"/>
          </a:xfrm>
          <a:prstGeom prst="rect">
            <a:avLst/>
          </a:prstGeom>
          <a:noFill/>
          <a:ln w="9525">
            <a:noFill/>
            <a:miter lim="800000"/>
            <a:headEnd/>
            <a:tailEnd/>
          </a:ln>
        </p:spPr>
        <p:txBody>
          <a:bodyPr wrap="none">
            <a:spAutoFit/>
          </a:bodyPr>
          <a:lstStyle/>
          <a:p>
            <a:endParaRPr lang="en-US"/>
          </a:p>
        </p:txBody>
      </p:sp>
      <p:graphicFrame>
        <p:nvGraphicFramePr>
          <p:cNvPr id="194560" name="Object 0"/>
          <p:cNvGraphicFramePr>
            <a:graphicFrameLocks noChangeAspect="1"/>
          </p:cNvGraphicFramePr>
          <p:nvPr/>
        </p:nvGraphicFramePr>
        <p:xfrm>
          <a:off x="1314450" y="2338388"/>
          <a:ext cx="1841500" cy="2292350"/>
        </p:xfrm>
        <a:graphic>
          <a:graphicData uri="http://schemas.openxmlformats.org/presentationml/2006/ole">
            <mc:AlternateContent xmlns:mc="http://schemas.openxmlformats.org/markup-compatibility/2006">
              <mc:Choice xmlns:v="urn:schemas-microsoft-com:vml" Requires="v">
                <p:oleObj spid="_x0000_s194565" name="Equation" r:id="rId4" imgW="571500" imgH="711200" progId="Equation.3">
                  <p:embed/>
                </p:oleObj>
              </mc:Choice>
              <mc:Fallback>
                <p:oleObj name="Equation" r:id="rId4" imgW="571500" imgH="711200" progId="Equation.3">
                  <p:embed/>
                  <p:pic>
                    <p:nvPicPr>
                      <p:cNvPr id="0" name="Picture 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14450" y="2338388"/>
                        <a:ext cx="1841500" cy="22923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37893" name="Rectangle 5"/>
          <p:cNvSpPr>
            <a:spLocks noChangeArrowheads="1"/>
          </p:cNvSpPr>
          <p:nvPr/>
        </p:nvSpPr>
        <p:spPr bwMode="auto">
          <a:xfrm>
            <a:off x="5232400" y="2192338"/>
            <a:ext cx="184150" cy="457200"/>
          </a:xfrm>
          <a:prstGeom prst="rect">
            <a:avLst/>
          </a:prstGeom>
          <a:noFill/>
          <a:ln w="9525">
            <a:noFill/>
            <a:miter lim="800000"/>
            <a:headEnd/>
            <a:tailEnd/>
          </a:ln>
        </p:spPr>
        <p:txBody>
          <a:bodyPr wrap="none">
            <a:spAutoFit/>
          </a:bodyPr>
          <a:lstStyle/>
          <a:p>
            <a:endParaRPr lang="en-US"/>
          </a:p>
        </p:txBody>
      </p:sp>
      <p:graphicFrame>
        <p:nvGraphicFramePr>
          <p:cNvPr id="194561" name="Object 1"/>
          <p:cNvGraphicFramePr>
            <a:graphicFrameLocks noChangeAspect="1"/>
          </p:cNvGraphicFramePr>
          <p:nvPr/>
        </p:nvGraphicFramePr>
        <p:xfrm>
          <a:off x="5251450" y="2163763"/>
          <a:ext cx="1955800" cy="3627437"/>
        </p:xfrm>
        <a:graphic>
          <a:graphicData uri="http://schemas.openxmlformats.org/presentationml/2006/ole">
            <mc:AlternateContent xmlns:mc="http://schemas.openxmlformats.org/markup-compatibility/2006">
              <mc:Choice xmlns:v="urn:schemas-microsoft-com:vml" Requires="v">
                <p:oleObj spid="_x0000_s194566" name="Equation" r:id="rId6" imgW="698500" imgH="1295400" progId="Equation.3">
                  <p:embed/>
                </p:oleObj>
              </mc:Choice>
              <mc:Fallback>
                <p:oleObj name="Equation" r:id="rId6" imgW="698500" imgH="1295400" progId="Equation.3">
                  <p:embed/>
                  <p:pic>
                    <p:nvPicPr>
                      <p:cNvPr id="0" name="Picture 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251450" y="2163763"/>
                        <a:ext cx="1955800" cy="36274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a:t>Solving a quadratic equation</a:t>
            </a:r>
          </a:p>
        </p:txBody>
      </p:sp>
      <p:sp>
        <p:nvSpPr>
          <p:cNvPr id="38915" name="Rectangle 3"/>
          <p:cNvSpPr>
            <a:spLocks noChangeArrowheads="1"/>
          </p:cNvSpPr>
          <p:nvPr/>
        </p:nvSpPr>
        <p:spPr bwMode="auto">
          <a:xfrm>
            <a:off x="990600" y="2119313"/>
            <a:ext cx="184150" cy="457200"/>
          </a:xfrm>
          <a:prstGeom prst="rect">
            <a:avLst/>
          </a:prstGeom>
          <a:noFill/>
          <a:ln w="9525">
            <a:noFill/>
            <a:miter lim="800000"/>
            <a:headEnd/>
            <a:tailEnd/>
          </a:ln>
        </p:spPr>
        <p:txBody>
          <a:bodyPr wrap="none">
            <a:spAutoFit/>
          </a:bodyPr>
          <a:lstStyle/>
          <a:p>
            <a:endParaRPr lang="en-US"/>
          </a:p>
        </p:txBody>
      </p:sp>
      <p:graphicFrame>
        <p:nvGraphicFramePr>
          <p:cNvPr id="195584" name="Object 0"/>
          <p:cNvGraphicFramePr>
            <a:graphicFrameLocks noChangeAspect="1"/>
          </p:cNvGraphicFramePr>
          <p:nvPr/>
        </p:nvGraphicFramePr>
        <p:xfrm>
          <a:off x="1336675" y="2493963"/>
          <a:ext cx="1430338" cy="2359025"/>
        </p:xfrm>
        <a:graphic>
          <a:graphicData uri="http://schemas.openxmlformats.org/presentationml/2006/ole">
            <mc:AlternateContent xmlns:mc="http://schemas.openxmlformats.org/markup-compatibility/2006">
              <mc:Choice xmlns:v="urn:schemas-microsoft-com:vml" Requires="v">
                <p:oleObj spid="_x0000_s195597" name="Equation" r:id="rId4" imgW="723900" imgH="1193800" progId="Equation.3">
                  <p:embed/>
                </p:oleObj>
              </mc:Choice>
              <mc:Fallback>
                <p:oleObj name="Equation" r:id="rId4" imgW="723900" imgH="1193800" progId="Equation.3">
                  <p:embed/>
                  <p:pic>
                    <p:nvPicPr>
                      <p:cNvPr id="0" name="Picture 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36675" y="2493963"/>
                        <a:ext cx="1430338" cy="23590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38917" name="Rectangle 5"/>
          <p:cNvSpPr>
            <a:spLocks noChangeArrowheads="1"/>
          </p:cNvSpPr>
          <p:nvPr/>
        </p:nvSpPr>
        <p:spPr bwMode="auto">
          <a:xfrm>
            <a:off x="500063" y="4873625"/>
            <a:ext cx="3471862" cy="457200"/>
          </a:xfrm>
          <a:prstGeom prst="rect">
            <a:avLst/>
          </a:prstGeom>
          <a:noFill/>
          <a:ln w="9525">
            <a:noFill/>
            <a:miter lim="800000"/>
            <a:headEnd/>
            <a:tailEnd/>
          </a:ln>
        </p:spPr>
        <p:txBody>
          <a:bodyPr wrap="none">
            <a:spAutoFit/>
          </a:bodyPr>
          <a:lstStyle/>
          <a:p>
            <a:r>
              <a:rPr lang="en-US"/>
              <a:t>Hence the solutions are:</a:t>
            </a:r>
          </a:p>
        </p:txBody>
      </p:sp>
      <p:sp>
        <p:nvSpPr>
          <p:cNvPr id="38918" name="Rectangle 6"/>
          <p:cNvSpPr>
            <a:spLocks noChangeArrowheads="1"/>
          </p:cNvSpPr>
          <p:nvPr/>
        </p:nvSpPr>
        <p:spPr bwMode="auto">
          <a:xfrm>
            <a:off x="947738" y="5684838"/>
            <a:ext cx="184150" cy="457200"/>
          </a:xfrm>
          <a:prstGeom prst="rect">
            <a:avLst/>
          </a:prstGeom>
          <a:noFill/>
          <a:ln w="9525">
            <a:noFill/>
            <a:miter lim="800000"/>
            <a:headEnd/>
            <a:tailEnd/>
          </a:ln>
        </p:spPr>
        <p:txBody>
          <a:bodyPr wrap="none">
            <a:spAutoFit/>
          </a:bodyPr>
          <a:lstStyle/>
          <a:p>
            <a:endParaRPr lang="en-US"/>
          </a:p>
        </p:txBody>
      </p:sp>
      <p:graphicFrame>
        <p:nvGraphicFramePr>
          <p:cNvPr id="195585" name="Object 1"/>
          <p:cNvGraphicFramePr>
            <a:graphicFrameLocks noChangeAspect="1"/>
          </p:cNvGraphicFramePr>
          <p:nvPr/>
        </p:nvGraphicFramePr>
        <p:xfrm>
          <a:off x="639763" y="5419725"/>
          <a:ext cx="661987" cy="396875"/>
        </p:xfrm>
        <a:graphic>
          <a:graphicData uri="http://schemas.openxmlformats.org/presentationml/2006/ole">
            <mc:AlternateContent xmlns:mc="http://schemas.openxmlformats.org/markup-compatibility/2006">
              <mc:Choice xmlns:v="urn:schemas-microsoft-com:vml" Requires="v">
                <p:oleObj spid="_x0000_s195598" name="Equation" r:id="rId6" imgW="317500" imgH="190500" progId="Equation.3">
                  <p:embed/>
                </p:oleObj>
              </mc:Choice>
              <mc:Fallback>
                <p:oleObj name="Equation" r:id="rId6" imgW="317500" imgH="190500" progId="Equation.3">
                  <p:embed/>
                  <p:pic>
                    <p:nvPicPr>
                      <p:cNvPr id="0" name="Picture 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39763" y="5419725"/>
                        <a:ext cx="661987" cy="396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38920" name="Rectangle 8"/>
          <p:cNvSpPr>
            <a:spLocks noChangeArrowheads="1"/>
          </p:cNvSpPr>
          <p:nvPr/>
        </p:nvSpPr>
        <p:spPr bwMode="auto">
          <a:xfrm>
            <a:off x="1725613" y="5510213"/>
            <a:ext cx="777875" cy="457200"/>
          </a:xfrm>
          <a:prstGeom prst="rect">
            <a:avLst/>
          </a:prstGeom>
          <a:noFill/>
          <a:ln w="9525">
            <a:noFill/>
            <a:miter lim="800000"/>
            <a:headEnd/>
            <a:tailEnd/>
          </a:ln>
        </p:spPr>
        <p:txBody>
          <a:bodyPr wrap="none">
            <a:spAutoFit/>
          </a:bodyPr>
          <a:lstStyle/>
          <a:p>
            <a:r>
              <a:rPr lang="en-US"/>
              <a:t>and </a:t>
            </a:r>
          </a:p>
        </p:txBody>
      </p:sp>
      <p:graphicFrame>
        <p:nvGraphicFramePr>
          <p:cNvPr id="195586" name="Object 2"/>
          <p:cNvGraphicFramePr>
            <a:graphicFrameLocks noChangeAspect="1"/>
          </p:cNvGraphicFramePr>
          <p:nvPr/>
        </p:nvGraphicFramePr>
        <p:xfrm>
          <a:off x="2790825" y="5441950"/>
          <a:ext cx="820738" cy="396875"/>
        </p:xfrm>
        <a:graphic>
          <a:graphicData uri="http://schemas.openxmlformats.org/presentationml/2006/ole">
            <mc:AlternateContent xmlns:mc="http://schemas.openxmlformats.org/markup-compatibility/2006">
              <mc:Choice xmlns:v="urn:schemas-microsoft-com:vml" Requires="v">
                <p:oleObj spid="_x0000_s195599" name="Equation" r:id="rId8" imgW="393700" imgH="190500" progId="Equation.3">
                  <p:embed/>
                </p:oleObj>
              </mc:Choice>
              <mc:Fallback>
                <p:oleObj name="Equation" r:id="rId8" imgW="393700" imgH="190500" progId="Equation.3">
                  <p:embed/>
                  <p:pic>
                    <p:nvPicPr>
                      <p:cNvPr id="0" name="Picture 2"/>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790825" y="5441950"/>
                        <a:ext cx="820738" cy="396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38922" name="Rectangle 10"/>
          <p:cNvSpPr>
            <a:spLocks noChangeArrowheads="1"/>
          </p:cNvSpPr>
          <p:nvPr/>
        </p:nvSpPr>
        <p:spPr bwMode="auto">
          <a:xfrm>
            <a:off x="5867400" y="2019300"/>
            <a:ext cx="184150" cy="457200"/>
          </a:xfrm>
          <a:prstGeom prst="rect">
            <a:avLst/>
          </a:prstGeom>
          <a:noFill/>
          <a:ln w="9525">
            <a:noFill/>
            <a:miter lim="800000"/>
            <a:headEnd/>
            <a:tailEnd/>
          </a:ln>
        </p:spPr>
        <p:txBody>
          <a:bodyPr wrap="none">
            <a:spAutoFit/>
          </a:bodyPr>
          <a:lstStyle/>
          <a:p>
            <a:endParaRPr lang="en-US"/>
          </a:p>
        </p:txBody>
      </p:sp>
      <p:graphicFrame>
        <p:nvGraphicFramePr>
          <p:cNvPr id="195587" name="Object 3"/>
          <p:cNvGraphicFramePr>
            <a:graphicFrameLocks noChangeAspect="1"/>
          </p:cNvGraphicFramePr>
          <p:nvPr/>
        </p:nvGraphicFramePr>
        <p:xfrm>
          <a:off x="5435600" y="2514600"/>
          <a:ext cx="1868488" cy="2289175"/>
        </p:xfrm>
        <a:graphic>
          <a:graphicData uri="http://schemas.openxmlformats.org/presentationml/2006/ole">
            <mc:AlternateContent xmlns:mc="http://schemas.openxmlformats.org/markup-compatibility/2006">
              <mc:Choice xmlns:v="urn:schemas-microsoft-com:vml" Requires="v">
                <p:oleObj spid="_x0000_s195600" name="Equation" r:id="rId10" imgW="901700" imgH="1104900" progId="Equation.3">
                  <p:embed/>
                </p:oleObj>
              </mc:Choice>
              <mc:Fallback>
                <p:oleObj name="Equation" r:id="rId10" imgW="901700" imgH="1104900" progId="Equation.3">
                  <p:embed/>
                  <p:pic>
                    <p:nvPicPr>
                      <p:cNvPr id="0" name="Picture 3"/>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5435600" y="2514600"/>
                        <a:ext cx="1868488" cy="2289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38924" name="Line 12"/>
          <p:cNvSpPr>
            <a:spLocks noChangeShapeType="1"/>
          </p:cNvSpPr>
          <p:nvPr/>
        </p:nvSpPr>
        <p:spPr bwMode="auto">
          <a:xfrm>
            <a:off x="4314825" y="1933575"/>
            <a:ext cx="28575" cy="4271963"/>
          </a:xfrm>
          <a:prstGeom prst="line">
            <a:avLst/>
          </a:prstGeom>
          <a:noFill/>
          <a:ln w="9525">
            <a:solidFill>
              <a:schemeClr val="tx1"/>
            </a:solidFill>
            <a:round/>
            <a:headEnd/>
            <a:tailEnd/>
          </a:ln>
        </p:spPr>
        <p:txBody>
          <a:bodyPr wrap="none" anchor="ctr"/>
          <a:lstStyle/>
          <a:p>
            <a:endParaRPr lang="en-US"/>
          </a:p>
        </p:txBody>
      </p:sp>
      <p:graphicFrame>
        <p:nvGraphicFramePr>
          <p:cNvPr id="195588" name="Object 4"/>
          <p:cNvGraphicFramePr>
            <a:graphicFrameLocks noChangeAspect="1"/>
          </p:cNvGraphicFramePr>
          <p:nvPr/>
        </p:nvGraphicFramePr>
        <p:xfrm>
          <a:off x="4756150" y="5556250"/>
          <a:ext cx="1060450" cy="346075"/>
        </p:xfrm>
        <a:graphic>
          <a:graphicData uri="http://schemas.openxmlformats.org/presentationml/2006/ole">
            <mc:AlternateContent xmlns:mc="http://schemas.openxmlformats.org/markup-compatibility/2006">
              <mc:Choice xmlns:v="urn:schemas-microsoft-com:vml" Requires="v">
                <p:oleObj spid="_x0000_s195601" name="Equation" r:id="rId12" imgW="584200" imgH="190500" progId="Equation.3">
                  <p:embed/>
                </p:oleObj>
              </mc:Choice>
              <mc:Fallback>
                <p:oleObj name="Equation" r:id="rId12" imgW="584200" imgH="190500" progId="Equation.3">
                  <p:embed/>
                  <p:pic>
                    <p:nvPicPr>
                      <p:cNvPr id="0" name="Picture 4"/>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4756150" y="5556250"/>
                        <a:ext cx="1060450" cy="346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195589" name="Object 5"/>
          <p:cNvGraphicFramePr>
            <a:graphicFrameLocks noChangeAspect="1"/>
          </p:cNvGraphicFramePr>
          <p:nvPr/>
        </p:nvGraphicFramePr>
        <p:xfrm>
          <a:off x="7108825" y="5511800"/>
          <a:ext cx="1071563" cy="349250"/>
        </p:xfrm>
        <a:graphic>
          <a:graphicData uri="http://schemas.openxmlformats.org/presentationml/2006/ole">
            <mc:AlternateContent xmlns:mc="http://schemas.openxmlformats.org/markup-compatibility/2006">
              <mc:Choice xmlns:v="urn:schemas-microsoft-com:vml" Requires="v">
                <p:oleObj spid="_x0000_s195602" name="Equation" r:id="rId14" imgW="584200" imgH="190500" progId="Equation.3">
                  <p:embed/>
                </p:oleObj>
              </mc:Choice>
              <mc:Fallback>
                <p:oleObj name="Equation" r:id="rId14" imgW="584200" imgH="190500" progId="Equation.3">
                  <p:embed/>
                  <p:pic>
                    <p:nvPicPr>
                      <p:cNvPr id="0" name="Picture 5"/>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7108825" y="5511800"/>
                        <a:ext cx="1071563" cy="349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38928" name="Rectangle 16"/>
          <p:cNvSpPr>
            <a:spLocks noChangeArrowheads="1"/>
          </p:cNvSpPr>
          <p:nvPr/>
        </p:nvSpPr>
        <p:spPr bwMode="auto">
          <a:xfrm>
            <a:off x="4641850" y="4903788"/>
            <a:ext cx="3471863" cy="457200"/>
          </a:xfrm>
          <a:prstGeom prst="rect">
            <a:avLst/>
          </a:prstGeom>
          <a:noFill/>
          <a:ln w="9525">
            <a:noFill/>
            <a:miter lim="800000"/>
            <a:headEnd/>
            <a:tailEnd/>
          </a:ln>
        </p:spPr>
        <p:txBody>
          <a:bodyPr wrap="none">
            <a:spAutoFit/>
          </a:bodyPr>
          <a:lstStyle/>
          <a:p>
            <a:r>
              <a:rPr lang="en-US"/>
              <a:t>Hence the solutions are:</a:t>
            </a:r>
          </a:p>
        </p:txBody>
      </p:sp>
      <p:sp>
        <p:nvSpPr>
          <p:cNvPr id="38930" name="Rectangle 18"/>
          <p:cNvSpPr>
            <a:spLocks noChangeArrowheads="1"/>
          </p:cNvSpPr>
          <p:nvPr/>
        </p:nvSpPr>
        <p:spPr bwMode="auto">
          <a:xfrm>
            <a:off x="6184900" y="5453063"/>
            <a:ext cx="692150" cy="457200"/>
          </a:xfrm>
          <a:prstGeom prst="rect">
            <a:avLst/>
          </a:prstGeom>
          <a:noFill/>
          <a:ln w="9525">
            <a:noFill/>
            <a:miter lim="800000"/>
            <a:headEnd/>
            <a:tailEnd/>
          </a:ln>
        </p:spPr>
        <p:txBody>
          <a:bodyPr wrap="none">
            <a:spAutoFit/>
          </a:bodyPr>
          <a:lstStyle/>
          <a:p>
            <a:r>
              <a:rPr lang="en-US"/>
              <a:t>and</a:t>
            </a:r>
          </a:p>
        </p:txBody>
      </p:sp>
      <p:sp>
        <p:nvSpPr>
          <p:cNvPr id="38931" name="Rectangle 19"/>
          <p:cNvSpPr>
            <a:spLocks noChangeArrowheads="1"/>
          </p:cNvSpPr>
          <p:nvPr/>
        </p:nvSpPr>
        <p:spPr bwMode="auto">
          <a:xfrm>
            <a:off x="500063" y="2017713"/>
            <a:ext cx="1031875" cy="457200"/>
          </a:xfrm>
          <a:prstGeom prst="rect">
            <a:avLst/>
          </a:prstGeom>
          <a:noFill/>
          <a:ln w="9525">
            <a:noFill/>
            <a:miter lim="800000"/>
            <a:headEnd/>
            <a:tailEnd/>
          </a:ln>
        </p:spPr>
        <p:txBody>
          <a:bodyPr wrap="none">
            <a:spAutoFit/>
          </a:bodyPr>
          <a:lstStyle/>
          <a:p>
            <a:r>
              <a:rPr lang="en-US">
                <a:solidFill>
                  <a:schemeClr val="folHlink"/>
                </a:solidFill>
              </a:rPr>
              <a:t>Solve:</a:t>
            </a:r>
            <a:endParaRPr lang="en-US"/>
          </a:p>
        </p:txBody>
      </p:sp>
      <p:sp>
        <p:nvSpPr>
          <p:cNvPr id="38932" name="Rectangle 20"/>
          <p:cNvSpPr>
            <a:spLocks noChangeArrowheads="1"/>
          </p:cNvSpPr>
          <p:nvPr/>
        </p:nvSpPr>
        <p:spPr bwMode="auto">
          <a:xfrm>
            <a:off x="4656138" y="1931988"/>
            <a:ext cx="1031875" cy="457200"/>
          </a:xfrm>
          <a:prstGeom prst="rect">
            <a:avLst/>
          </a:prstGeom>
          <a:noFill/>
          <a:ln w="9525">
            <a:noFill/>
            <a:miter lim="800000"/>
            <a:headEnd/>
            <a:tailEnd/>
          </a:ln>
        </p:spPr>
        <p:txBody>
          <a:bodyPr wrap="none">
            <a:spAutoFit/>
          </a:bodyPr>
          <a:lstStyle/>
          <a:p>
            <a:r>
              <a:rPr lang="en-US">
                <a:solidFill>
                  <a:schemeClr val="folHlink"/>
                </a:solidFill>
              </a:rPr>
              <a:t>Solve:</a:t>
            </a:r>
          </a:p>
        </p:txBody>
      </p:sp>
    </p:spTree>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2"/>
          <p:cNvSpPr>
            <a:spLocks noGrp="1" noChangeArrowheads="1"/>
          </p:cNvSpPr>
          <p:nvPr>
            <p:ph type="title"/>
          </p:nvPr>
        </p:nvSpPr>
        <p:spPr/>
        <p:txBody>
          <a:bodyPr/>
          <a:lstStyle/>
          <a:p>
            <a:r>
              <a:rPr lang="en-US"/>
              <a:t>REAL LIFE EXAMPLE</a:t>
            </a:r>
          </a:p>
        </p:txBody>
      </p:sp>
      <p:sp>
        <p:nvSpPr>
          <p:cNvPr id="156675" name="Rectangle 3"/>
          <p:cNvSpPr>
            <a:spLocks noChangeArrowheads="1"/>
          </p:cNvSpPr>
          <p:nvPr/>
        </p:nvSpPr>
        <p:spPr bwMode="auto">
          <a:xfrm>
            <a:off x="744538" y="2033588"/>
            <a:ext cx="7664450" cy="4108450"/>
          </a:xfrm>
          <a:prstGeom prst="rect">
            <a:avLst/>
          </a:prstGeom>
          <a:noFill/>
          <a:ln w="9525">
            <a:noFill/>
            <a:miter lim="800000"/>
            <a:headEnd/>
            <a:tailEnd/>
          </a:ln>
        </p:spPr>
        <p:txBody>
          <a:bodyPr>
            <a:spAutoFit/>
          </a:bodyPr>
          <a:lstStyle/>
          <a:p>
            <a:pPr marL="457200" indent="-457200"/>
            <a:r>
              <a:rPr lang="en-US"/>
              <a:t>     A stunt man working on the set of a movie is to fall out of a window 100 feet above the ground. For the stunt man’s safety, an air cushion 26 feet wide by 30 feet long by 9 feet high is positioned on the ground below the window.</a:t>
            </a:r>
          </a:p>
          <a:p>
            <a:pPr marL="457200" indent="-457200"/>
            <a:endParaRPr lang="en-US"/>
          </a:p>
          <a:p>
            <a:pPr marL="457200" indent="-457200">
              <a:buFont typeface="Arial" charset="0"/>
              <a:buAutoNum type="alphaLcPeriod"/>
            </a:pPr>
            <a:r>
              <a:rPr lang="en-US">
                <a:solidFill>
                  <a:schemeClr val="folHlink"/>
                </a:solidFill>
              </a:rPr>
              <a:t>For how many seconds will the stunt man fall before he reaches the cushion?</a:t>
            </a:r>
          </a:p>
          <a:p>
            <a:pPr marL="457200" indent="-457200">
              <a:buFont typeface="Arial" charset="0"/>
              <a:buAutoNum type="alphaLcPeriod"/>
            </a:pPr>
            <a:r>
              <a:rPr lang="en-US">
                <a:solidFill>
                  <a:schemeClr val="folHlink"/>
                </a:solidFill>
              </a:rPr>
              <a:t>A movie camera operating at a speed of 24 frames per second records the stunt man’s fall. How many frames of film show the stunt man falling?</a:t>
            </a:r>
          </a:p>
        </p:txBody>
      </p:sp>
    </p:spTree>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Rectangle 2"/>
          <p:cNvSpPr>
            <a:spLocks noGrp="1" noChangeArrowheads="1"/>
          </p:cNvSpPr>
          <p:nvPr>
            <p:ph type="title"/>
          </p:nvPr>
        </p:nvSpPr>
        <p:spPr/>
        <p:txBody>
          <a:bodyPr/>
          <a:lstStyle/>
          <a:p>
            <a:r>
              <a:rPr lang="en-US"/>
              <a:t>SOLUTION</a:t>
            </a:r>
          </a:p>
        </p:txBody>
      </p:sp>
      <p:sp>
        <p:nvSpPr>
          <p:cNvPr id="178179" name="Rectangle 3"/>
          <p:cNvSpPr>
            <a:spLocks noChangeArrowheads="1"/>
          </p:cNvSpPr>
          <p:nvPr/>
        </p:nvSpPr>
        <p:spPr bwMode="auto">
          <a:xfrm>
            <a:off x="557213" y="2133600"/>
            <a:ext cx="7967662" cy="4054475"/>
          </a:xfrm>
          <a:prstGeom prst="rect">
            <a:avLst/>
          </a:prstGeom>
          <a:noFill/>
          <a:ln w="9525">
            <a:noFill/>
            <a:miter lim="800000"/>
            <a:headEnd/>
            <a:tailEnd/>
          </a:ln>
        </p:spPr>
        <p:txBody>
          <a:bodyPr>
            <a:spAutoFit/>
          </a:bodyPr>
          <a:lstStyle/>
          <a:p>
            <a:pPr marL="457200" indent="-457200" algn="just">
              <a:buFont typeface="Arial" charset="0"/>
              <a:buAutoNum type="alphaLcPeriod"/>
            </a:pPr>
            <a:r>
              <a:rPr lang="en-US" sz="2000"/>
              <a:t>The stunt man’s initial height is h</a:t>
            </a:r>
            <a:r>
              <a:rPr lang="en-US" sz="2000" baseline="-25000"/>
              <a:t>o</a:t>
            </a:r>
            <a:r>
              <a:rPr lang="en-US" sz="2000"/>
              <a:t> = 100 feet, so his height as a function of time can be modeled by function  h = -16t</a:t>
            </a:r>
            <a:r>
              <a:rPr lang="en-US" sz="2000" baseline="30000"/>
              <a:t>2</a:t>
            </a:r>
            <a:r>
              <a:rPr lang="en-US" sz="2000"/>
              <a:t> + 100. Since the height of the cushion is 9 feet above the ground, the the time taken by the stunt man to reach the cushion is:</a:t>
            </a:r>
            <a:br>
              <a:rPr lang="en-US" sz="2000"/>
            </a:br>
            <a:r>
              <a:rPr lang="en-US" sz="2000"/>
              <a:t>           h = -16t</a:t>
            </a:r>
            <a:r>
              <a:rPr lang="en-US" sz="2000" baseline="30000"/>
              <a:t>2</a:t>
            </a:r>
            <a:r>
              <a:rPr lang="en-US" sz="2000"/>
              <a:t> + 100</a:t>
            </a:r>
            <a:br>
              <a:rPr lang="en-US" sz="2000"/>
            </a:br>
            <a:r>
              <a:rPr lang="en-US" sz="2000"/>
              <a:t>           9 = -16t</a:t>
            </a:r>
            <a:r>
              <a:rPr lang="en-US" sz="2000" baseline="30000"/>
              <a:t>2</a:t>
            </a:r>
            <a:r>
              <a:rPr lang="en-US" sz="2000"/>
              <a:t> + 100</a:t>
            </a:r>
            <a:br>
              <a:rPr lang="en-US" sz="2000"/>
            </a:br>
            <a:r>
              <a:rPr lang="en-US" sz="2000"/>
              <a:t>        -91 = -16t</a:t>
            </a:r>
            <a:r>
              <a:rPr lang="en-US" sz="2000" baseline="30000"/>
              <a:t>2</a:t>
            </a:r>
            <a:r>
              <a:rPr lang="en-US" sz="2000"/>
              <a:t/>
            </a:r>
            <a:br>
              <a:rPr lang="en-US" sz="2000"/>
            </a:br>
            <a:r>
              <a:rPr lang="en-US" sz="2000"/>
              <a:t>     91/16 = t</a:t>
            </a:r>
            <a:r>
              <a:rPr lang="en-US" sz="2000" baseline="30000"/>
              <a:t>2</a:t>
            </a:r>
            <a:br>
              <a:rPr lang="en-US" sz="2000" baseline="30000"/>
            </a:br>
            <a:r>
              <a:rPr lang="en-US" sz="2000"/>
              <a:t>    or  </a:t>
            </a:r>
            <a:r>
              <a:rPr lang="en-US" sz="2000" baseline="30000"/>
              <a:t>  </a:t>
            </a:r>
            <a:r>
              <a:rPr lang="en-US" sz="2000"/>
              <a:t>t  </a:t>
            </a:r>
            <a:r>
              <a:rPr lang="en-US" sz="2000" baseline="30000"/>
              <a:t> </a:t>
            </a:r>
            <a:r>
              <a:rPr lang="en-US" sz="2000"/>
              <a:t>≈ 2.4.   Thus, it takes about </a:t>
            </a:r>
            <a:r>
              <a:rPr lang="en-US" sz="2000">
                <a:solidFill>
                  <a:schemeClr val="folHlink"/>
                </a:solidFill>
              </a:rPr>
              <a:t>2.4 seconds for the stunt man to reach the cushion.</a:t>
            </a:r>
          </a:p>
          <a:p>
            <a:pPr marL="457200" indent="-457200" algn="just">
              <a:buFont typeface="Arial" charset="0"/>
              <a:buAutoNum type="alphaLcPeriod"/>
            </a:pPr>
            <a:r>
              <a:rPr lang="en-US" sz="2000"/>
              <a:t>The </a:t>
            </a:r>
            <a:r>
              <a:rPr lang="en-US" sz="2000">
                <a:solidFill>
                  <a:schemeClr val="folHlink"/>
                </a:solidFill>
              </a:rPr>
              <a:t>number of frames of film</a:t>
            </a:r>
            <a:r>
              <a:rPr lang="en-US" sz="2000"/>
              <a:t> that show the stunt man falling is given by the product (2.4sec)(24 frames/sec), or</a:t>
            </a:r>
            <a:r>
              <a:rPr lang="en-US" sz="2000">
                <a:solidFill>
                  <a:schemeClr val="folHlink"/>
                </a:solidFill>
              </a:rPr>
              <a:t> about 57 frames.</a:t>
            </a:r>
          </a:p>
        </p:txBody>
      </p:sp>
    </p:spTree>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ctrTitle"/>
          </p:nvPr>
        </p:nvSpPr>
        <p:spPr/>
        <p:txBody>
          <a:bodyPr/>
          <a:lstStyle/>
          <a:p>
            <a:r>
              <a:rPr lang="en-US"/>
              <a:t/>
            </a:r>
            <a:br>
              <a:rPr lang="en-US"/>
            </a:br>
            <a:r>
              <a:rPr lang="en-US"/>
              <a:t/>
            </a:r>
            <a:br>
              <a:rPr lang="en-US"/>
            </a:br>
            <a:r>
              <a:rPr lang="en-US"/>
              <a:t/>
            </a:r>
            <a:br>
              <a:rPr lang="en-US"/>
            </a:br>
            <a:r>
              <a:rPr lang="en-US"/>
              <a:t>COMPLEX NUMBERS</a:t>
            </a:r>
          </a:p>
        </p:txBody>
      </p:sp>
      <p:sp>
        <p:nvSpPr>
          <p:cNvPr id="39939" name="Rectangle 3"/>
          <p:cNvSpPr>
            <a:spLocks noGrp="1" noChangeArrowheads="1"/>
          </p:cNvSpPr>
          <p:nvPr>
            <p:ph type="subTitle" idx="1"/>
          </p:nvPr>
        </p:nvSpPr>
        <p:spPr/>
        <p:txBody>
          <a:bodyPr/>
          <a:lstStyle/>
          <a:p>
            <a:r>
              <a:rPr lang="en-US"/>
              <a:t>      </a:t>
            </a:r>
          </a:p>
        </p:txBody>
      </p:sp>
    </p:spTree>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r>
              <a:rPr lang="en-US"/>
              <a:t>COMPLEX NUMBER</a:t>
            </a:r>
          </a:p>
        </p:txBody>
      </p:sp>
      <p:sp>
        <p:nvSpPr>
          <p:cNvPr id="40963" name="Rectangle 3"/>
          <p:cNvSpPr>
            <a:spLocks noChangeArrowheads="1"/>
          </p:cNvSpPr>
          <p:nvPr/>
        </p:nvSpPr>
        <p:spPr bwMode="auto">
          <a:xfrm>
            <a:off x="889000" y="2063750"/>
            <a:ext cx="7373938" cy="4108450"/>
          </a:xfrm>
          <a:prstGeom prst="rect">
            <a:avLst/>
          </a:prstGeom>
          <a:noFill/>
          <a:ln w="9525">
            <a:noFill/>
            <a:miter lim="800000"/>
            <a:headEnd/>
            <a:tailEnd/>
          </a:ln>
        </p:spPr>
        <p:txBody>
          <a:bodyPr>
            <a:spAutoFit/>
          </a:bodyPr>
          <a:lstStyle/>
          <a:p>
            <a:pPr algn="just">
              <a:buFont typeface="Wingdings" pitchFamily="-80" charset="2"/>
              <a:buChar char="§"/>
            </a:pPr>
            <a:r>
              <a:rPr lang="en-US"/>
              <a:t>A </a:t>
            </a:r>
            <a:r>
              <a:rPr lang="en-US">
                <a:solidFill>
                  <a:schemeClr val="folHlink"/>
                </a:solidFill>
              </a:rPr>
              <a:t>complex number</a:t>
            </a:r>
            <a:r>
              <a:rPr lang="en-US"/>
              <a:t> written in standard form is a number </a:t>
            </a:r>
            <a:r>
              <a:rPr lang="en-US" i="1">
                <a:solidFill>
                  <a:schemeClr val="folHlink"/>
                </a:solidFill>
              </a:rPr>
              <a:t>a+bi</a:t>
            </a:r>
            <a:r>
              <a:rPr lang="en-US"/>
              <a:t> where a and b are real numbers. </a:t>
            </a:r>
            <a:br>
              <a:rPr lang="en-US"/>
            </a:br>
            <a:endParaRPr lang="en-US"/>
          </a:p>
          <a:p>
            <a:pPr algn="just">
              <a:buFont typeface="Wingdings" pitchFamily="-80" charset="2"/>
              <a:buChar char="§"/>
            </a:pPr>
            <a:r>
              <a:rPr lang="en-US"/>
              <a:t>The number </a:t>
            </a:r>
            <a:r>
              <a:rPr lang="en-US">
                <a:solidFill>
                  <a:schemeClr val="folHlink"/>
                </a:solidFill>
              </a:rPr>
              <a:t>a is the real part</a:t>
            </a:r>
            <a:r>
              <a:rPr lang="en-US"/>
              <a:t> of the complex number and number </a:t>
            </a:r>
            <a:r>
              <a:rPr lang="en-US">
                <a:solidFill>
                  <a:schemeClr val="folHlink"/>
                </a:solidFill>
              </a:rPr>
              <a:t>bi is the imaginary</a:t>
            </a:r>
            <a:r>
              <a:rPr lang="en-US"/>
              <a:t> part. </a:t>
            </a:r>
            <a:br>
              <a:rPr lang="en-US"/>
            </a:br>
            <a:endParaRPr lang="en-US"/>
          </a:p>
          <a:p>
            <a:pPr algn="just">
              <a:buFont typeface="Wingdings" pitchFamily="-80" charset="2"/>
              <a:buChar char="§"/>
            </a:pPr>
            <a:r>
              <a:rPr lang="en-US"/>
              <a:t>If b≠0, then a+bi is an imaginary number. If a=0 and b≠0, then a+bi is a </a:t>
            </a:r>
            <a:r>
              <a:rPr lang="en-US">
                <a:solidFill>
                  <a:schemeClr val="folHlink"/>
                </a:solidFill>
              </a:rPr>
              <a:t>pure imaginary number</a:t>
            </a:r>
            <a:r>
              <a:rPr lang="en-US"/>
              <a:t>. </a:t>
            </a:r>
            <a:br>
              <a:rPr lang="en-US"/>
            </a:br>
            <a:endParaRPr lang="en-US"/>
          </a:p>
          <a:p>
            <a:pPr algn="just">
              <a:buFont typeface="Wingdings" pitchFamily="-80" charset="2"/>
              <a:buChar char="§"/>
            </a:pPr>
            <a:r>
              <a:rPr lang="en-US"/>
              <a:t>A complex plane has a horizontal axis called the </a:t>
            </a:r>
            <a:r>
              <a:rPr lang="en-US">
                <a:solidFill>
                  <a:schemeClr val="folHlink"/>
                </a:solidFill>
              </a:rPr>
              <a:t>real axis</a:t>
            </a:r>
            <a:r>
              <a:rPr lang="en-US"/>
              <a:t> and a vertical axis called the </a:t>
            </a:r>
            <a:r>
              <a:rPr lang="en-US">
                <a:solidFill>
                  <a:schemeClr val="folHlink"/>
                </a:solidFill>
              </a:rPr>
              <a:t>imaginary axis</a:t>
            </a:r>
            <a:r>
              <a:rPr lang="en-US"/>
              <a:t>.</a:t>
            </a:r>
          </a:p>
        </p:txBody>
      </p:sp>
    </p:spTree>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US" sz="3600"/>
              <a:t>THE SQUARE ROOT OF A NEGATIVE NUMBER</a:t>
            </a:r>
            <a:endParaRPr lang="en-US"/>
          </a:p>
        </p:txBody>
      </p:sp>
      <p:sp>
        <p:nvSpPr>
          <p:cNvPr id="41987" name="Rectangle 3"/>
          <p:cNvSpPr>
            <a:spLocks noChangeArrowheads="1"/>
          </p:cNvSpPr>
          <p:nvPr/>
        </p:nvSpPr>
        <p:spPr bwMode="auto">
          <a:xfrm>
            <a:off x="528638" y="2047875"/>
            <a:ext cx="5994400" cy="3378200"/>
          </a:xfrm>
          <a:prstGeom prst="rect">
            <a:avLst/>
          </a:prstGeom>
          <a:noFill/>
          <a:ln w="9525">
            <a:noFill/>
            <a:miter lim="800000"/>
            <a:headEnd/>
            <a:tailEnd/>
          </a:ln>
        </p:spPr>
        <p:txBody>
          <a:bodyPr wrap="none">
            <a:spAutoFit/>
          </a:bodyPr>
          <a:lstStyle/>
          <a:p>
            <a:pPr marL="457200" indent="-457200">
              <a:buFont typeface="Arial" charset="0"/>
              <a:buNone/>
            </a:pPr>
            <a:r>
              <a:rPr lang="en-US"/>
              <a:t>1. If r is a positive real number, then </a:t>
            </a:r>
          </a:p>
          <a:p>
            <a:pPr marL="457200" indent="-457200">
              <a:buFont typeface="Arial" charset="0"/>
              <a:buNone/>
            </a:pPr>
            <a:r>
              <a:rPr lang="en-US"/>
              <a:t/>
            </a:r>
            <a:br>
              <a:rPr lang="en-US"/>
            </a:br>
            <a:r>
              <a:rPr lang="en-US"/>
              <a:t>        </a:t>
            </a:r>
            <a:br>
              <a:rPr lang="en-US"/>
            </a:br>
            <a:r>
              <a:rPr lang="en-US"/>
              <a:t/>
            </a:r>
            <a:br>
              <a:rPr lang="en-US"/>
            </a:br>
            <a:r>
              <a:rPr lang="en-US"/>
              <a:t>where</a:t>
            </a:r>
            <a:r>
              <a:rPr lang="en-US" i="1">
                <a:solidFill>
                  <a:schemeClr val="folHlink"/>
                </a:solidFill>
              </a:rPr>
              <a:t> i</a:t>
            </a:r>
            <a:r>
              <a:rPr lang="en-US">
                <a:solidFill>
                  <a:schemeClr val="folHlink"/>
                </a:solidFill>
              </a:rPr>
              <a:t> is the imaginary unit</a:t>
            </a:r>
            <a:r>
              <a:rPr lang="en-US"/>
              <a:t> defined as </a:t>
            </a:r>
          </a:p>
          <a:p>
            <a:pPr marL="457200" indent="-457200">
              <a:buFont typeface="Arial" charset="0"/>
              <a:buNone/>
            </a:pPr>
            <a:r>
              <a:rPr lang="en-US"/>
              <a:t/>
            </a:r>
            <a:br>
              <a:rPr lang="en-US"/>
            </a:br>
            <a:r>
              <a:rPr lang="en-US"/>
              <a:t>2. By property (1), it follows that</a:t>
            </a:r>
            <a:br>
              <a:rPr lang="en-US"/>
            </a:br>
            <a:r>
              <a:rPr lang="en-US"/>
              <a:t/>
            </a:r>
            <a:br>
              <a:rPr lang="en-US"/>
            </a:br>
            <a:endParaRPr lang="en-US"/>
          </a:p>
        </p:txBody>
      </p:sp>
      <p:graphicFrame>
        <p:nvGraphicFramePr>
          <p:cNvPr id="196608" name="Object 0"/>
          <p:cNvGraphicFramePr>
            <a:graphicFrameLocks noChangeAspect="1"/>
          </p:cNvGraphicFramePr>
          <p:nvPr/>
        </p:nvGraphicFramePr>
        <p:xfrm>
          <a:off x="1550988" y="2771775"/>
          <a:ext cx="1597025" cy="452438"/>
        </p:xfrm>
        <a:graphic>
          <a:graphicData uri="http://schemas.openxmlformats.org/presentationml/2006/ole">
            <mc:AlternateContent xmlns:mc="http://schemas.openxmlformats.org/markup-compatibility/2006">
              <mc:Choice xmlns:v="urn:schemas-microsoft-com:vml" Requires="v">
                <p:oleObj spid="_x0000_s196615" name="Equation" r:id="rId4" imgW="673100" imgH="190500" progId="Equation.3">
                  <p:embed/>
                </p:oleObj>
              </mc:Choice>
              <mc:Fallback>
                <p:oleObj name="Equation" r:id="rId4" imgW="673100" imgH="190500" progId="Equation.3">
                  <p:embed/>
                  <p:pic>
                    <p:nvPicPr>
                      <p:cNvPr id="0" name="Picture 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50988" y="2771775"/>
                        <a:ext cx="1597025" cy="4524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196609" name="Object 1"/>
          <p:cNvGraphicFramePr>
            <a:graphicFrameLocks noChangeAspect="1"/>
          </p:cNvGraphicFramePr>
          <p:nvPr/>
        </p:nvGraphicFramePr>
        <p:xfrm>
          <a:off x="1354138" y="5083175"/>
          <a:ext cx="1804987" cy="538163"/>
        </p:xfrm>
        <a:graphic>
          <a:graphicData uri="http://schemas.openxmlformats.org/presentationml/2006/ole">
            <mc:AlternateContent xmlns:mc="http://schemas.openxmlformats.org/markup-compatibility/2006">
              <mc:Choice xmlns:v="urn:schemas-microsoft-com:vml" Requires="v">
                <p:oleObj spid="_x0000_s196616" name="Equation" r:id="rId6" imgW="723900" imgH="215900" progId="Equation.3">
                  <p:embed/>
                </p:oleObj>
              </mc:Choice>
              <mc:Fallback>
                <p:oleObj name="Equation" r:id="rId6" imgW="723900" imgH="215900" progId="Equation.3">
                  <p:embed/>
                  <p:pic>
                    <p:nvPicPr>
                      <p:cNvPr id="0" name="Picture 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354138" y="5083175"/>
                        <a:ext cx="1804987" cy="5381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196610" name="Object 2"/>
          <p:cNvGraphicFramePr>
            <a:graphicFrameLocks noChangeAspect="1"/>
          </p:cNvGraphicFramePr>
          <p:nvPr/>
        </p:nvGraphicFramePr>
        <p:xfrm>
          <a:off x="6610350" y="3435350"/>
          <a:ext cx="1060450" cy="419100"/>
        </p:xfrm>
        <a:graphic>
          <a:graphicData uri="http://schemas.openxmlformats.org/presentationml/2006/ole">
            <mc:AlternateContent xmlns:mc="http://schemas.openxmlformats.org/markup-compatibility/2006">
              <mc:Choice xmlns:v="urn:schemas-microsoft-com:vml" Requires="v">
                <p:oleObj spid="_x0000_s196617" name="Equation" r:id="rId8" imgW="482600" imgH="190500" progId="Equation.3">
                  <p:embed/>
                </p:oleObj>
              </mc:Choice>
              <mc:Fallback>
                <p:oleObj name="Equation" r:id="rId8" imgW="482600" imgH="190500" progId="Equation.3">
                  <p:embed/>
                  <p:pic>
                    <p:nvPicPr>
                      <p:cNvPr id="0" name="Picture 2"/>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610350" y="3435350"/>
                        <a:ext cx="1060450" cy="4191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sz="3600"/>
              <a:t> A QUADRATIC FUNCTION</a:t>
            </a:r>
            <a:endParaRPr lang="en-US"/>
          </a:p>
        </p:txBody>
      </p:sp>
      <p:sp>
        <p:nvSpPr>
          <p:cNvPr id="10243" name="Rectangle 3"/>
          <p:cNvSpPr>
            <a:spLocks noChangeArrowheads="1"/>
          </p:cNvSpPr>
          <p:nvPr/>
        </p:nvSpPr>
        <p:spPr bwMode="auto">
          <a:xfrm>
            <a:off x="685800" y="533400"/>
            <a:ext cx="7772400" cy="1143000"/>
          </a:xfrm>
          <a:prstGeom prst="rect">
            <a:avLst/>
          </a:prstGeom>
          <a:noFill/>
          <a:ln w="9525">
            <a:noFill/>
            <a:miter lim="800000"/>
            <a:headEnd/>
            <a:tailEnd/>
          </a:ln>
        </p:spPr>
        <p:txBody>
          <a:bodyPr anchor="ctr"/>
          <a:lstStyle/>
          <a:p>
            <a:pPr algn="ctr" eaLnBrk="1" hangingPunct="1"/>
            <a:endParaRPr lang="en-US" sz="4400">
              <a:solidFill>
                <a:schemeClr val="tx2"/>
              </a:solidFill>
            </a:endParaRPr>
          </a:p>
        </p:txBody>
      </p:sp>
      <p:sp>
        <p:nvSpPr>
          <p:cNvPr id="10244" name="Line 4"/>
          <p:cNvSpPr>
            <a:spLocks noChangeShapeType="1"/>
          </p:cNvSpPr>
          <p:nvPr/>
        </p:nvSpPr>
        <p:spPr bwMode="auto">
          <a:xfrm rot="-5357681">
            <a:off x="6513513" y="2249488"/>
            <a:ext cx="0" cy="3733800"/>
          </a:xfrm>
          <a:prstGeom prst="line">
            <a:avLst/>
          </a:prstGeom>
          <a:noFill/>
          <a:ln w="9525">
            <a:solidFill>
              <a:schemeClr val="tx1"/>
            </a:solidFill>
            <a:round/>
            <a:headEnd/>
            <a:tailEnd/>
          </a:ln>
        </p:spPr>
        <p:txBody>
          <a:bodyPr wrap="none" anchor="ctr"/>
          <a:lstStyle/>
          <a:p>
            <a:endParaRPr lang="en-US"/>
          </a:p>
        </p:txBody>
      </p:sp>
      <p:sp>
        <p:nvSpPr>
          <p:cNvPr id="10245" name="Arc 5"/>
          <p:cNvSpPr>
            <a:spLocks/>
          </p:cNvSpPr>
          <p:nvPr/>
        </p:nvSpPr>
        <p:spPr bwMode="auto">
          <a:xfrm rot="10796318" flipV="1">
            <a:off x="5791200" y="4114800"/>
            <a:ext cx="1674813" cy="1447800"/>
          </a:xfrm>
          <a:custGeom>
            <a:avLst/>
            <a:gdLst>
              <a:gd name="G0" fmla="+- 21560 0 0"/>
              <a:gd name="G1" fmla="+- 21600 0 0"/>
              <a:gd name="G2" fmla="+- 21600 0 0"/>
              <a:gd name="T0" fmla="*/ 0 w 43140"/>
              <a:gd name="T1" fmla="*/ 20300 h 21600"/>
              <a:gd name="T2" fmla="*/ 43140 w 43140"/>
              <a:gd name="T3" fmla="*/ 20688 h 21600"/>
              <a:gd name="T4" fmla="*/ 21560 w 43140"/>
              <a:gd name="T5" fmla="*/ 21600 h 21600"/>
            </a:gdLst>
            <a:ahLst/>
            <a:cxnLst>
              <a:cxn ang="0">
                <a:pos x="T0" y="T1"/>
              </a:cxn>
              <a:cxn ang="0">
                <a:pos x="T2" y="T3"/>
              </a:cxn>
              <a:cxn ang="0">
                <a:pos x="T4" y="T5"/>
              </a:cxn>
            </a:cxnLst>
            <a:rect l="0" t="0" r="r" b="b"/>
            <a:pathLst>
              <a:path w="43140" h="21600" fill="none" extrusionOk="0">
                <a:moveTo>
                  <a:pt x="-1" y="20299"/>
                </a:moveTo>
                <a:cubicBezTo>
                  <a:pt x="686" y="8896"/>
                  <a:pt x="10135" y="-1"/>
                  <a:pt x="21560" y="0"/>
                </a:cubicBezTo>
                <a:cubicBezTo>
                  <a:pt x="33134" y="0"/>
                  <a:pt x="42652" y="9123"/>
                  <a:pt x="43140" y="20687"/>
                </a:cubicBezTo>
              </a:path>
              <a:path w="43140" h="21600" stroke="0" extrusionOk="0">
                <a:moveTo>
                  <a:pt x="-1" y="20299"/>
                </a:moveTo>
                <a:cubicBezTo>
                  <a:pt x="686" y="8896"/>
                  <a:pt x="10135" y="-1"/>
                  <a:pt x="21560" y="0"/>
                </a:cubicBezTo>
                <a:cubicBezTo>
                  <a:pt x="33134" y="0"/>
                  <a:pt x="42652" y="9123"/>
                  <a:pt x="43140" y="20687"/>
                </a:cubicBezTo>
                <a:lnTo>
                  <a:pt x="21560" y="21600"/>
                </a:lnTo>
                <a:close/>
              </a:path>
            </a:pathLst>
          </a:custGeom>
          <a:noFill/>
          <a:ln w="9525">
            <a:solidFill>
              <a:schemeClr val="folHlink"/>
            </a:solidFill>
            <a:round/>
            <a:headEnd/>
            <a:tailEnd/>
          </a:ln>
        </p:spPr>
        <p:txBody>
          <a:bodyPr wrap="none" anchor="ctr"/>
          <a:lstStyle/>
          <a:p>
            <a:endParaRPr lang="en-US"/>
          </a:p>
        </p:txBody>
      </p:sp>
      <p:sp>
        <p:nvSpPr>
          <p:cNvPr id="10246" name="Arc 6"/>
          <p:cNvSpPr>
            <a:spLocks/>
          </p:cNvSpPr>
          <p:nvPr/>
        </p:nvSpPr>
        <p:spPr bwMode="auto">
          <a:xfrm rot="21596320" flipV="1">
            <a:off x="5791200" y="2667000"/>
            <a:ext cx="1674813" cy="1447800"/>
          </a:xfrm>
          <a:custGeom>
            <a:avLst/>
            <a:gdLst>
              <a:gd name="G0" fmla="+- 21560 0 0"/>
              <a:gd name="G1" fmla="+- 21600 0 0"/>
              <a:gd name="G2" fmla="+- 21600 0 0"/>
              <a:gd name="T0" fmla="*/ 0 w 43140"/>
              <a:gd name="T1" fmla="*/ 20300 h 21600"/>
              <a:gd name="T2" fmla="*/ 43140 w 43140"/>
              <a:gd name="T3" fmla="*/ 20688 h 21600"/>
              <a:gd name="T4" fmla="*/ 21560 w 43140"/>
              <a:gd name="T5" fmla="*/ 21600 h 21600"/>
            </a:gdLst>
            <a:ahLst/>
            <a:cxnLst>
              <a:cxn ang="0">
                <a:pos x="T0" y="T1"/>
              </a:cxn>
              <a:cxn ang="0">
                <a:pos x="T2" y="T3"/>
              </a:cxn>
              <a:cxn ang="0">
                <a:pos x="T4" y="T5"/>
              </a:cxn>
            </a:cxnLst>
            <a:rect l="0" t="0" r="r" b="b"/>
            <a:pathLst>
              <a:path w="43140" h="21600" fill="none" extrusionOk="0">
                <a:moveTo>
                  <a:pt x="-1" y="20299"/>
                </a:moveTo>
                <a:cubicBezTo>
                  <a:pt x="686" y="8896"/>
                  <a:pt x="10135" y="-1"/>
                  <a:pt x="21560" y="0"/>
                </a:cubicBezTo>
                <a:cubicBezTo>
                  <a:pt x="33134" y="0"/>
                  <a:pt x="42652" y="9123"/>
                  <a:pt x="43140" y="20687"/>
                </a:cubicBezTo>
              </a:path>
              <a:path w="43140" h="21600" stroke="0" extrusionOk="0">
                <a:moveTo>
                  <a:pt x="-1" y="20299"/>
                </a:moveTo>
                <a:cubicBezTo>
                  <a:pt x="686" y="8896"/>
                  <a:pt x="10135" y="-1"/>
                  <a:pt x="21560" y="0"/>
                </a:cubicBezTo>
                <a:cubicBezTo>
                  <a:pt x="33134" y="0"/>
                  <a:pt x="42652" y="9123"/>
                  <a:pt x="43140" y="20687"/>
                </a:cubicBezTo>
                <a:lnTo>
                  <a:pt x="21560" y="21600"/>
                </a:lnTo>
                <a:close/>
              </a:path>
            </a:pathLst>
          </a:custGeom>
          <a:noFill/>
          <a:ln w="9525">
            <a:solidFill>
              <a:schemeClr val="hlink"/>
            </a:solidFill>
            <a:round/>
            <a:headEnd/>
            <a:tailEnd/>
          </a:ln>
        </p:spPr>
        <p:txBody>
          <a:bodyPr wrap="none" anchor="ctr"/>
          <a:lstStyle/>
          <a:p>
            <a:endParaRPr lang="en-US"/>
          </a:p>
        </p:txBody>
      </p:sp>
      <p:sp>
        <p:nvSpPr>
          <p:cNvPr id="10247" name="Line 7"/>
          <p:cNvSpPr>
            <a:spLocks noChangeShapeType="1"/>
          </p:cNvSpPr>
          <p:nvPr/>
        </p:nvSpPr>
        <p:spPr bwMode="auto">
          <a:xfrm rot="5332540" flipV="1">
            <a:off x="5981701" y="3695700"/>
            <a:ext cx="228600" cy="606425"/>
          </a:xfrm>
          <a:prstGeom prst="line">
            <a:avLst/>
          </a:prstGeom>
          <a:noFill/>
          <a:ln w="9525">
            <a:solidFill>
              <a:schemeClr val="tx1"/>
            </a:solidFill>
            <a:round/>
            <a:headEnd/>
            <a:tailEnd type="triangle" w="med" len="med"/>
          </a:ln>
        </p:spPr>
        <p:txBody>
          <a:bodyPr wrap="none" anchor="ctr"/>
          <a:lstStyle/>
          <a:p>
            <a:endParaRPr lang="en-US"/>
          </a:p>
        </p:txBody>
      </p:sp>
      <p:sp>
        <p:nvSpPr>
          <p:cNvPr id="10248" name="Rectangle 8"/>
          <p:cNvSpPr>
            <a:spLocks noChangeArrowheads="1"/>
          </p:cNvSpPr>
          <p:nvPr/>
        </p:nvSpPr>
        <p:spPr bwMode="auto">
          <a:xfrm>
            <a:off x="4800600" y="3505200"/>
            <a:ext cx="1014413" cy="457200"/>
          </a:xfrm>
          <a:prstGeom prst="rect">
            <a:avLst/>
          </a:prstGeom>
          <a:noFill/>
          <a:ln w="9525">
            <a:noFill/>
            <a:miter lim="800000"/>
            <a:headEnd/>
            <a:tailEnd/>
          </a:ln>
        </p:spPr>
        <p:txBody>
          <a:bodyPr wrap="none">
            <a:spAutoFit/>
          </a:bodyPr>
          <a:lstStyle/>
          <a:p>
            <a:r>
              <a:rPr lang="en-US"/>
              <a:t>vertex</a:t>
            </a:r>
          </a:p>
        </p:txBody>
      </p:sp>
      <p:sp>
        <p:nvSpPr>
          <p:cNvPr id="10249" name="Line 9"/>
          <p:cNvSpPr>
            <a:spLocks noChangeShapeType="1"/>
          </p:cNvSpPr>
          <p:nvPr/>
        </p:nvSpPr>
        <p:spPr bwMode="auto">
          <a:xfrm flipH="1">
            <a:off x="6629400" y="5486400"/>
            <a:ext cx="457200" cy="0"/>
          </a:xfrm>
          <a:prstGeom prst="line">
            <a:avLst/>
          </a:prstGeom>
          <a:noFill/>
          <a:ln w="9525">
            <a:solidFill>
              <a:schemeClr val="tx1"/>
            </a:solidFill>
            <a:round/>
            <a:headEnd/>
            <a:tailEnd type="triangle" w="med" len="med"/>
          </a:ln>
        </p:spPr>
        <p:txBody>
          <a:bodyPr wrap="none" anchor="ctr"/>
          <a:lstStyle/>
          <a:p>
            <a:endParaRPr lang="en-US"/>
          </a:p>
        </p:txBody>
      </p:sp>
      <p:sp>
        <p:nvSpPr>
          <p:cNvPr id="10250" name="Rectangle 10"/>
          <p:cNvSpPr>
            <a:spLocks noChangeArrowheads="1"/>
          </p:cNvSpPr>
          <p:nvPr/>
        </p:nvSpPr>
        <p:spPr bwMode="auto">
          <a:xfrm>
            <a:off x="7162800" y="5257800"/>
            <a:ext cx="1600200" cy="822325"/>
          </a:xfrm>
          <a:prstGeom prst="rect">
            <a:avLst/>
          </a:prstGeom>
          <a:noFill/>
          <a:ln w="9525">
            <a:noFill/>
            <a:miter lim="800000"/>
            <a:headEnd/>
            <a:tailEnd/>
          </a:ln>
        </p:spPr>
        <p:txBody>
          <a:bodyPr>
            <a:spAutoFit/>
          </a:bodyPr>
          <a:lstStyle/>
          <a:p>
            <a:r>
              <a:rPr lang="en-US"/>
              <a:t>Axis of symmetry</a:t>
            </a:r>
          </a:p>
        </p:txBody>
      </p:sp>
      <p:sp>
        <p:nvSpPr>
          <p:cNvPr id="10251" name="Line 11"/>
          <p:cNvSpPr>
            <a:spLocks noChangeShapeType="1"/>
          </p:cNvSpPr>
          <p:nvPr/>
        </p:nvSpPr>
        <p:spPr bwMode="auto">
          <a:xfrm>
            <a:off x="6629400" y="2438400"/>
            <a:ext cx="0" cy="3276600"/>
          </a:xfrm>
          <a:prstGeom prst="line">
            <a:avLst/>
          </a:prstGeom>
          <a:noFill/>
          <a:ln w="9525">
            <a:solidFill>
              <a:schemeClr val="tx1"/>
            </a:solidFill>
            <a:round/>
            <a:headEnd type="triangle" w="med" len="med"/>
            <a:tailEnd type="triangle" w="med" len="med"/>
          </a:ln>
        </p:spPr>
        <p:txBody>
          <a:bodyPr wrap="none" anchor="ctr"/>
          <a:lstStyle/>
          <a:p>
            <a:endParaRPr lang="en-US"/>
          </a:p>
        </p:txBody>
      </p:sp>
      <p:sp>
        <p:nvSpPr>
          <p:cNvPr id="10252" name="Rectangle 12"/>
          <p:cNvSpPr>
            <a:spLocks noChangeArrowheads="1"/>
          </p:cNvSpPr>
          <p:nvPr/>
        </p:nvSpPr>
        <p:spPr bwMode="auto">
          <a:xfrm>
            <a:off x="7467600" y="2971800"/>
            <a:ext cx="949325" cy="457200"/>
          </a:xfrm>
          <a:prstGeom prst="rect">
            <a:avLst/>
          </a:prstGeom>
          <a:noFill/>
          <a:ln w="9525">
            <a:noFill/>
            <a:miter lim="800000"/>
            <a:headEnd/>
            <a:tailEnd/>
          </a:ln>
        </p:spPr>
        <p:txBody>
          <a:bodyPr wrap="none">
            <a:spAutoFit/>
          </a:bodyPr>
          <a:lstStyle/>
          <a:p>
            <a:r>
              <a:rPr lang="en-US">
                <a:solidFill>
                  <a:schemeClr val="hlink"/>
                </a:solidFill>
              </a:rPr>
              <a:t>y = x</a:t>
            </a:r>
            <a:r>
              <a:rPr lang="en-US" baseline="30000">
                <a:solidFill>
                  <a:schemeClr val="hlink"/>
                </a:solidFill>
              </a:rPr>
              <a:t>2</a:t>
            </a:r>
            <a:endParaRPr lang="en-US">
              <a:solidFill>
                <a:schemeClr val="hlink"/>
              </a:solidFill>
            </a:endParaRPr>
          </a:p>
        </p:txBody>
      </p:sp>
      <p:sp>
        <p:nvSpPr>
          <p:cNvPr id="10253" name="Rectangle 13"/>
          <p:cNvSpPr>
            <a:spLocks noChangeArrowheads="1"/>
          </p:cNvSpPr>
          <p:nvPr/>
        </p:nvSpPr>
        <p:spPr bwMode="auto">
          <a:xfrm>
            <a:off x="7467600" y="4495800"/>
            <a:ext cx="1050925" cy="457200"/>
          </a:xfrm>
          <a:prstGeom prst="rect">
            <a:avLst/>
          </a:prstGeom>
          <a:noFill/>
          <a:ln w="9525">
            <a:noFill/>
            <a:miter lim="800000"/>
            <a:headEnd/>
            <a:tailEnd/>
          </a:ln>
        </p:spPr>
        <p:txBody>
          <a:bodyPr wrap="none">
            <a:spAutoFit/>
          </a:bodyPr>
          <a:lstStyle/>
          <a:p>
            <a:r>
              <a:rPr lang="en-US">
                <a:solidFill>
                  <a:schemeClr val="folHlink"/>
                </a:solidFill>
              </a:rPr>
              <a:t>y = -x</a:t>
            </a:r>
            <a:r>
              <a:rPr lang="en-US" baseline="30000">
                <a:solidFill>
                  <a:schemeClr val="folHlink"/>
                </a:solidFill>
              </a:rPr>
              <a:t>2</a:t>
            </a:r>
            <a:endParaRPr lang="en-US">
              <a:solidFill>
                <a:schemeClr val="folHlink"/>
              </a:solidFill>
            </a:endParaRPr>
          </a:p>
        </p:txBody>
      </p:sp>
      <p:sp>
        <p:nvSpPr>
          <p:cNvPr id="10254" name="Rectangle 14"/>
          <p:cNvSpPr>
            <a:spLocks noChangeArrowheads="1"/>
          </p:cNvSpPr>
          <p:nvPr/>
        </p:nvSpPr>
        <p:spPr bwMode="auto">
          <a:xfrm>
            <a:off x="381000" y="2133600"/>
            <a:ext cx="4648200" cy="3662363"/>
          </a:xfrm>
          <a:prstGeom prst="rect">
            <a:avLst/>
          </a:prstGeom>
          <a:noFill/>
          <a:ln w="9525">
            <a:noFill/>
            <a:miter lim="800000"/>
            <a:headEnd/>
            <a:tailEnd/>
          </a:ln>
        </p:spPr>
        <p:txBody>
          <a:bodyPr>
            <a:spAutoFit/>
          </a:bodyPr>
          <a:lstStyle/>
          <a:p>
            <a:pPr>
              <a:buFont typeface="Wingdings" pitchFamily="-80" charset="2"/>
              <a:buChar char="§"/>
            </a:pPr>
            <a:r>
              <a:rPr lang="en-US" sz="1800" dirty="0"/>
              <a:t>A quadratic function </a:t>
            </a:r>
            <a:r>
              <a:rPr lang="en-US" sz="1800" dirty="0" smtClean="0"/>
              <a:t>in is  </a:t>
            </a:r>
            <a:r>
              <a:rPr lang="en-US" sz="1800" b="1" u="sng" dirty="0" smtClean="0"/>
              <a:t>standard form </a:t>
            </a:r>
            <a:endParaRPr lang="en-US" sz="1800" dirty="0"/>
          </a:p>
          <a:p>
            <a:pPr>
              <a:buFont typeface="Wingdings" pitchFamily="-80" charset="2"/>
              <a:buNone/>
            </a:pPr>
            <a:r>
              <a:rPr lang="en-US" sz="1800" dirty="0"/>
              <a:t>         </a:t>
            </a:r>
            <a:r>
              <a:rPr lang="en-US" sz="1800" dirty="0">
                <a:solidFill>
                  <a:schemeClr val="folHlink"/>
                </a:solidFill>
              </a:rPr>
              <a:t>y = ax</a:t>
            </a:r>
            <a:r>
              <a:rPr lang="en-US" sz="1800" baseline="30000" dirty="0">
                <a:solidFill>
                  <a:schemeClr val="folHlink"/>
                </a:solidFill>
              </a:rPr>
              <a:t>2 </a:t>
            </a:r>
            <a:r>
              <a:rPr lang="en-US" sz="1800" dirty="0">
                <a:solidFill>
                  <a:schemeClr val="folHlink"/>
                </a:solidFill>
              </a:rPr>
              <a:t>+ </a:t>
            </a:r>
            <a:r>
              <a:rPr lang="en-US" sz="1800" dirty="0" err="1">
                <a:solidFill>
                  <a:schemeClr val="folHlink"/>
                </a:solidFill>
              </a:rPr>
              <a:t>bx</a:t>
            </a:r>
            <a:r>
              <a:rPr lang="en-US" sz="1800" dirty="0">
                <a:solidFill>
                  <a:schemeClr val="folHlink"/>
                </a:solidFill>
              </a:rPr>
              <a:t> + </a:t>
            </a:r>
            <a:r>
              <a:rPr lang="en-US" sz="1800" dirty="0" smtClean="0">
                <a:solidFill>
                  <a:schemeClr val="folHlink"/>
                </a:solidFill>
              </a:rPr>
              <a:t>c</a:t>
            </a:r>
            <a:endParaRPr lang="en-US" sz="1800" dirty="0"/>
          </a:p>
          <a:p>
            <a:pPr>
              <a:buFont typeface="Wingdings" pitchFamily="-80" charset="2"/>
              <a:buNone/>
            </a:pPr>
            <a:r>
              <a:rPr lang="en-US" sz="1800" dirty="0"/>
              <a:t> where  a ≠ 0.</a:t>
            </a:r>
            <a:br>
              <a:rPr lang="en-US" sz="1800" dirty="0"/>
            </a:br>
            <a:endParaRPr lang="en-US" sz="1800" dirty="0"/>
          </a:p>
          <a:p>
            <a:pPr>
              <a:buFont typeface="Wingdings" pitchFamily="-80" charset="2"/>
              <a:buChar char="§"/>
            </a:pPr>
            <a:r>
              <a:rPr lang="en-US" sz="1800" dirty="0"/>
              <a:t>The </a:t>
            </a:r>
            <a:r>
              <a:rPr lang="en-US" sz="1800" dirty="0">
                <a:solidFill>
                  <a:schemeClr val="folHlink"/>
                </a:solidFill>
              </a:rPr>
              <a:t>graph</a:t>
            </a:r>
            <a:r>
              <a:rPr lang="en-US" sz="1800" dirty="0"/>
              <a:t> of a quadratic function is U-shaped and is called </a:t>
            </a:r>
            <a:r>
              <a:rPr lang="en-US" sz="1800" dirty="0">
                <a:solidFill>
                  <a:schemeClr val="folHlink"/>
                </a:solidFill>
              </a:rPr>
              <a:t>parabola. </a:t>
            </a:r>
            <a:br>
              <a:rPr lang="en-US" sz="1800" dirty="0">
                <a:solidFill>
                  <a:schemeClr val="folHlink"/>
                </a:solidFill>
              </a:rPr>
            </a:br>
            <a:endParaRPr lang="en-US" sz="1800" dirty="0">
              <a:solidFill>
                <a:schemeClr val="folHlink"/>
              </a:solidFill>
            </a:endParaRPr>
          </a:p>
          <a:p>
            <a:pPr>
              <a:buFont typeface="Wingdings" pitchFamily="-80" charset="2"/>
              <a:buChar char="§"/>
            </a:pPr>
            <a:r>
              <a:rPr lang="en-US" sz="1800" dirty="0"/>
              <a:t>The lowest or highest point on the graph of a quadratic function is called</a:t>
            </a:r>
            <a:r>
              <a:rPr lang="en-US" sz="1800" dirty="0">
                <a:solidFill>
                  <a:schemeClr val="folHlink"/>
                </a:solidFill>
              </a:rPr>
              <a:t> </a:t>
            </a:r>
            <a:r>
              <a:rPr lang="en-US" sz="1800" dirty="0"/>
              <a:t>the</a:t>
            </a:r>
            <a:r>
              <a:rPr lang="en-US" sz="1800" dirty="0">
                <a:solidFill>
                  <a:schemeClr val="folHlink"/>
                </a:solidFill>
              </a:rPr>
              <a:t> vertex.</a:t>
            </a:r>
            <a:br>
              <a:rPr lang="en-US" sz="1800" dirty="0">
                <a:solidFill>
                  <a:schemeClr val="folHlink"/>
                </a:solidFill>
              </a:rPr>
            </a:br>
            <a:endParaRPr lang="en-US" sz="1800" dirty="0">
              <a:solidFill>
                <a:schemeClr val="folHlink"/>
              </a:solidFill>
            </a:endParaRPr>
          </a:p>
          <a:p>
            <a:pPr>
              <a:buFont typeface="Wingdings" pitchFamily="-80" charset="2"/>
              <a:buChar char="§"/>
            </a:pPr>
            <a:r>
              <a:rPr lang="en-US" sz="1800" dirty="0"/>
              <a:t>The graphs of y = x</a:t>
            </a:r>
            <a:r>
              <a:rPr lang="en-US" sz="1800" baseline="30000" dirty="0"/>
              <a:t>2</a:t>
            </a:r>
            <a:r>
              <a:rPr lang="en-US" sz="1800" dirty="0"/>
              <a:t> and y = -x</a:t>
            </a:r>
            <a:r>
              <a:rPr lang="en-US" sz="1800" baseline="30000" dirty="0"/>
              <a:t>2</a:t>
            </a:r>
            <a:r>
              <a:rPr lang="en-US" sz="1800" dirty="0"/>
              <a:t> are symmetric about the y-axis, called the</a:t>
            </a:r>
            <a:r>
              <a:rPr lang="en-US" sz="1800" dirty="0">
                <a:solidFill>
                  <a:schemeClr val="folHlink"/>
                </a:solidFill>
              </a:rPr>
              <a:t> axis of symmetry.</a:t>
            </a:r>
          </a:p>
        </p:txBody>
      </p:sp>
    </p:spTree>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r>
              <a:rPr lang="en-US" sz="3600"/>
              <a:t>SOLVING A QUADRATIC EQUATION</a:t>
            </a:r>
            <a:endParaRPr lang="en-US"/>
          </a:p>
        </p:txBody>
      </p:sp>
      <p:graphicFrame>
        <p:nvGraphicFramePr>
          <p:cNvPr id="197632" name="Object 0"/>
          <p:cNvGraphicFramePr>
            <a:graphicFrameLocks noChangeAspect="1"/>
          </p:cNvGraphicFramePr>
          <p:nvPr/>
        </p:nvGraphicFramePr>
        <p:xfrm>
          <a:off x="1263650" y="2535238"/>
          <a:ext cx="1724025" cy="3030537"/>
        </p:xfrm>
        <a:graphic>
          <a:graphicData uri="http://schemas.openxmlformats.org/presentationml/2006/ole">
            <mc:AlternateContent xmlns:mc="http://schemas.openxmlformats.org/markup-compatibility/2006">
              <mc:Choice xmlns:v="urn:schemas-microsoft-com:vml" Requires="v">
                <p:oleObj spid="_x0000_s197639" name="Equation" r:id="rId4" imgW="901700" imgH="1943100" progId="Equation.3">
                  <p:embed/>
                </p:oleObj>
              </mc:Choice>
              <mc:Fallback>
                <p:oleObj name="Equation" r:id="rId4" imgW="901700" imgH="1943100" progId="Equation.3">
                  <p:embed/>
                  <p:pic>
                    <p:nvPicPr>
                      <p:cNvPr id="0" name="Picture 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63650" y="2535238"/>
                        <a:ext cx="1724025" cy="30305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43012" name="Rectangle 4"/>
          <p:cNvSpPr>
            <a:spLocks noChangeArrowheads="1"/>
          </p:cNvSpPr>
          <p:nvPr/>
        </p:nvSpPr>
        <p:spPr bwMode="auto">
          <a:xfrm>
            <a:off x="3962400" y="3749675"/>
            <a:ext cx="3556000" cy="822325"/>
          </a:xfrm>
          <a:prstGeom prst="rect">
            <a:avLst/>
          </a:prstGeom>
          <a:noFill/>
          <a:ln w="9525">
            <a:noFill/>
            <a:miter lim="800000"/>
            <a:headEnd/>
            <a:tailEnd/>
          </a:ln>
        </p:spPr>
        <p:txBody>
          <a:bodyPr wrap="none">
            <a:spAutoFit/>
          </a:bodyPr>
          <a:lstStyle/>
          <a:p>
            <a:r>
              <a:rPr lang="en-US"/>
              <a:t>Hence, </a:t>
            </a:r>
            <a:r>
              <a:rPr lang="en-US">
                <a:solidFill>
                  <a:schemeClr val="folHlink"/>
                </a:solidFill>
              </a:rPr>
              <a:t>the solutions are</a:t>
            </a:r>
            <a:r>
              <a:rPr lang="en-US"/>
              <a:t> </a:t>
            </a:r>
          </a:p>
          <a:p>
            <a:r>
              <a:rPr lang="en-US"/>
              <a:t>              and</a:t>
            </a:r>
          </a:p>
        </p:txBody>
      </p:sp>
      <p:graphicFrame>
        <p:nvGraphicFramePr>
          <p:cNvPr id="197633" name="Object 1"/>
          <p:cNvGraphicFramePr>
            <a:graphicFrameLocks noChangeAspect="1"/>
          </p:cNvGraphicFramePr>
          <p:nvPr/>
        </p:nvGraphicFramePr>
        <p:xfrm>
          <a:off x="5972175" y="4143375"/>
          <a:ext cx="1017588" cy="449263"/>
        </p:xfrm>
        <a:graphic>
          <a:graphicData uri="http://schemas.openxmlformats.org/presentationml/2006/ole">
            <mc:AlternateContent xmlns:mc="http://schemas.openxmlformats.org/markup-compatibility/2006">
              <mc:Choice xmlns:v="urn:schemas-microsoft-com:vml" Requires="v">
                <p:oleObj spid="_x0000_s197640" name="Equation" r:id="rId6" imgW="431800" imgH="190500" progId="Equation.3">
                  <p:embed/>
                </p:oleObj>
              </mc:Choice>
              <mc:Fallback>
                <p:oleObj name="Equation" r:id="rId6" imgW="431800" imgH="190500" progId="Equation.3">
                  <p:embed/>
                  <p:pic>
                    <p:nvPicPr>
                      <p:cNvPr id="0" name="Picture 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972175" y="4143375"/>
                        <a:ext cx="1017588" cy="4492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197634" name="Object 2"/>
          <p:cNvGraphicFramePr>
            <a:graphicFrameLocks noChangeAspect="1"/>
          </p:cNvGraphicFramePr>
          <p:nvPr/>
        </p:nvGraphicFramePr>
        <p:xfrm>
          <a:off x="4021138" y="4164013"/>
          <a:ext cx="858837" cy="460375"/>
        </p:xfrm>
        <a:graphic>
          <a:graphicData uri="http://schemas.openxmlformats.org/presentationml/2006/ole">
            <mc:AlternateContent xmlns:mc="http://schemas.openxmlformats.org/markup-compatibility/2006">
              <mc:Choice xmlns:v="urn:schemas-microsoft-com:vml" Requires="v">
                <p:oleObj spid="_x0000_s197641" name="Equation" r:id="rId8" imgW="355600" imgH="190500" progId="Equation.3">
                  <p:embed/>
                </p:oleObj>
              </mc:Choice>
              <mc:Fallback>
                <p:oleObj name="Equation" r:id="rId8" imgW="355600" imgH="190500" progId="Equation.3">
                  <p:embed/>
                  <p:pic>
                    <p:nvPicPr>
                      <p:cNvPr id="0" name="Picture 2"/>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021138" y="4164013"/>
                        <a:ext cx="858837" cy="4603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43015" name="Rectangle 7"/>
          <p:cNvSpPr>
            <a:spLocks noChangeArrowheads="1"/>
          </p:cNvSpPr>
          <p:nvPr/>
        </p:nvSpPr>
        <p:spPr bwMode="auto">
          <a:xfrm>
            <a:off x="889000" y="2092325"/>
            <a:ext cx="1031875" cy="457200"/>
          </a:xfrm>
          <a:prstGeom prst="rect">
            <a:avLst/>
          </a:prstGeom>
          <a:noFill/>
          <a:ln w="9525">
            <a:noFill/>
            <a:miter lim="800000"/>
            <a:headEnd/>
            <a:tailEnd/>
          </a:ln>
        </p:spPr>
        <p:txBody>
          <a:bodyPr wrap="none">
            <a:spAutoFit/>
          </a:bodyPr>
          <a:lstStyle/>
          <a:p>
            <a:r>
              <a:rPr lang="en-US">
                <a:solidFill>
                  <a:schemeClr val="folHlink"/>
                </a:solidFill>
              </a:rPr>
              <a:t>Solve:</a:t>
            </a:r>
          </a:p>
        </p:txBody>
      </p:sp>
    </p:spTree>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sz="3600"/>
              <a:t>PLOTTING COMPLEX NUMBERS</a:t>
            </a:r>
            <a:endParaRPr lang="en-US"/>
          </a:p>
        </p:txBody>
      </p:sp>
      <p:sp>
        <p:nvSpPr>
          <p:cNvPr id="44035" name="Rectangle 3"/>
          <p:cNvSpPr>
            <a:spLocks noChangeArrowheads="1"/>
          </p:cNvSpPr>
          <p:nvPr/>
        </p:nvSpPr>
        <p:spPr bwMode="auto">
          <a:xfrm>
            <a:off x="530225" y="2062163"/>
            <a:ext cx="4003675" cy="2647950"/>
          </a:xfrm>
          <a:prstGeom prst="rect">
            <a:avLst/>
          </a:prstGeom>
          <a:noFill/>
          <a:ln w="9525">
            <a:noFill/>
            <a:miter lim="800000"/>
            <a:headEnd/>
            <a:tailEnd/>
          </a:ln>
        </p:spPr>
        <p:txBody>
          <a:bodyPr>
            <a:spAutoFit/>
          </a:bodyPr>
          <a:lstStyle/>
          <a:p>
            <a:pPr algn="just"/>
            <a:r>
              <a:rPr lang="en-US" b="1"/>
              <a:t>Plot  2-3i in the complex plane.</a:t>
            </a:r>
          </a:p>
          <a:p>
            <a:pPr algn="just"/>
            <a:endParaRPr lang="en-US" b="1"/>
          </a:p>
          <a:p>
            <a:pPr algn="just"/>
            <a:r>
              <a:rPr lang="en-US"/>
              <a:t>To plot 2-3i , start at the origin, </a:t>
            </a:r>
            <a:r>
              <a:rPr lang="en-US">
                <a:solidFill>
                  <a:schemeClr val="folHlink"/>
                </a:solidFill>
              </a:rPr>
              <a:t>move 2 units to the right and then move 3 units down.</a:t>
            </a:r>
          </a:p>
        </p:txBody>
      </p:sp>
      <p:sp>
        <p:nvSpPr>
          <p:cNvPr id="44036" name="Line 4"/>
          <p:cNvSpPr>
            <a:spLocks noChangeShapeType="1"/>
          </p:cNvSpPr>
          <p:nvPr/>
        </p:nvSpPr>
        <p:spPr bwMode="auto">
          <a:xfrm>
            <a:off x="6926263" y="2120900"/>
            <a:ext cx="0" cy="3781425"/>
          </a:xfrm>
          <a:prstGeom prst="line">
            <a:avLst/>
          </a:prstGeom>
          <a:noFill/>
          <a:ln w="28575">
            <a:solidFill>
              <a:schemeClr val="tx1"/>
            </a:solidFill>
            <a:round/>
            <a:headEnd type="triangle" w="med" len="med"/>
            <a:tailEnd type="triangle" w="med" len="med"/>
          </a:ln>
        </p:spPr>
        <p:txBody>
          <a:bodyPr wrap="none" anchor="ctr"/>
          <a:lstStyle/>
          <a:p>
            <a:endParaRPr lang="en-US"/>
          </a:p>
        </p:txBody>
      </p:sp>
      <p:sp>
        <p:nvSpPr>
          <p:cNvPr id="44037" name="Line 5"/>
          <p:cNvSpPr>
            <a:spLocks noChangeShapeType="1"/>
          </p:cNvSpPr>
          <p:nvPr/>
        </p:nvSpPr>
        <p:spPr bwMode="auto">
          <a:xfrm flipV="1">
            <a:off x="4992688" y="3852863"/>
            <a:ext cx="3551237" cy="0"/>
          </a:xfrm>
          <a:prstGeom prst="line">
            <a:avLst/>
          </a:prstGeom>
          <a:noFill/>
          <a:ln w="28575">
            <a:solidFill>
              <a:schemeClr val="tx1"/>
            </a:solidFill>
            <a:round/>
            <a:headEnd type="triangle" w="med" len="med"/>
            <a:tailEnd type="triangle" w="med" len="med"/>
          </a:ln>
        </p:spPr>
        <p:txBody>
          <a:bodyPr wrap="none" anchor="ctr"/>
          <a:lstStyle/>
          <a:p>
            <a:endParaRPr lang="en-US"/>
          </a:p>
        </p:txBody>
      </p:sp>
      <p:sp>
        <p:nvSpPr>
          <p:cNvPr id="44038" name="Line 6"/>
          <p:cNvSpPr>
            <a:spLocks noChangeShapeType="1"/>
          </p:cNvSpPr>
          <p:nvPr/>
        </p:nvSpPr>
        <p:spPr bwMode="auto">
          <a:xfrm flipV="1">
            <a:off x="5267325" y="4241800"/>
            <a:ext cx="3276600" cy="15875"/>
          </a:xfrm>
          <a:prstGeom prst="line">
            <a:avLst/>
          </a:prstGeom>
          <a:noFill/>
          <a:ln w="9525">
            <a:solidFill>
              <a:schemeClr val="hlink"/>
            </a:solidFill>
            <a:round/>
            <a:headEnd/>
            <a:tailEnd/>
          </a:ln>
        </p:spPr>
        <p:txBody>
          <a:bodyPr wrap="none" anchor="ctr"/>
          <a:lstStyle/>
          <a:p>
            <a:endParaRPr lang="en-US"/>
          </a:p>
        </p:txBody>
      </p:sp>
      <p:sp>
        <p:nvSpPr>
          <p:cNvPr id="44039" name="Line 7"/>
          <p:cNvSpPr>
            <a:spLocks noChangeShapeType="1"/>
          </p:cNvSpPr>
          <p:nvPr/>
        </p:nvSpPr>
        <p:spPr bwMode="auto">
          <a:xfrm flipV="1">
            <a:off x="5205413" y="3451225"/>
            <a:ext cx="3276600" cy="15875"/>
          </a:xfrm>
          <a:prstGeom prst="line">
            <a:avLst/>
          </a:prstGeom>
          <a:noFill/>
          <a:ln w="9525">
            <a:solidFill>
              <a:schemeClr val="hlink"/>
            </a:solidFill>
            <a:round/>
            <a:headEnd/>
            <a:tailEnd/>
          </a:ln>
        </p:spPr>
        <p:txBody>
          <a:bodyPr wrap="none" anchor="ctr"/>
          <a:lstStyle/>
          <a:p>
            <a:endParaRPr lang="en-US"/>
          </a:p>
        </p:txBody>
      </p:sp>
      <p:sp>
        <p:nvSpPr>
          <p:cNvPr id="44040" name="Line 8"/>
          <p:cNvSpPr>
            <a:spLocks noChangeShapeType="1"/>
          </p:cNvSpPr>
          <p:nvPr/>
        </p:nvSpPr>
        <p:spPr bwMode="auto">
          <a:xfrm flipV="1">
            <a:off x="5243513" y="4646613"/>
            <a:ext cx="3276600" cy="15875"/>
          </a:xfrm>
          <a:prstGeom prst="line">
            <a:avLst/>
          </a:prstGeom>
          <a:noFill/>
          <a:ln w="9525">
            <a:solidFill>
              <a:schemeClr val="hlink"/>
            </a:solidFill>
            <a:round/>
            <a:headEnd/>
            <a:tailEnd/>
          </a:ln>
        </p:spPr>
        <p:txBody>
          <a:bodyPr wrap="none" anchor="ctr"/>
          <a:lstStyle/>
          <a:p>
            <a:endParaRPr lang="en-US"/>
          </a:p>
        </p:txBody>
      </p:sp>
      <p:sp>
        <p:nvSpPr>
          <p:cNvPr id="44041" name="Line 9"/>
          <p:cNvSpPr>
            <a:spLocks noChangeShapeType="1"/>
          </p:cNvSpPr>
          <p:nvPr/>
        </p:nvSpPr>
        <p:spPr bwMode="auto">
          <a:xfrm flipV="1">
            <a:off x="5310188" y="5070475"/>
            <a:ext cx="3276600" cy="15875"/>
          </a:xfrm>
          <a:prstGeom prst="line">
            <a:avLst/>
          </a:prstGeom>
          <a:noFill/>
          <a:ln w="9525">
            <a:solidFill>
              <a:schemeClr val="hlink"/>
            </a:solidFill>
            <a:round/>
            <a:headEnd/>
            <a:tailEnd/>
          </a:ln>
        </p:spPr>
        <p:txBody>
          <a:bodyPr wrap="none" anchor="ctr"/>
          <a:lstStyle/>
          <a:p>
            <a:endParaRPr lang="en-US"/>
          </a:p>
        </p:txBody>
      </p:sp>
      <p:sp>
        <p:nvSpPr>
          <p:cNvPr id="44042" name="Line 10"/>
          <p:cNvSpPr>
            <a:spLocks noChangeShapeType="1"/>
          </p:cNvSpPr>
          <p:nvPr/>
        </p:nvSpPr>
        <p:spPr bwMode="auto">
          <a:xfrm flipV="1">
            <a:off x="5314950" y="5494338"/>
            <a:ext cx="3276600" cy="15875"/>
          </a:xfrm>
          <a:prstGeom prst="line">
            <a:avLst/>
          </a:prstGeom>
          <a:noFill/>
          <a:ln w="9525">
            <a:solidFill>
              <a:schemeClr val="hlink"/>
            </a:solidFill>
            <a:round/>
            <a:headEnd/>
            <a:tailEnd/>
          </a:ln>
        </p:spPr>
        <p:txBody>
          <a:bodyPr wrap="none" anchor="ctr"/>
          <a:lstStyle/>
          <a:p>
            <a:endParaRPr lang="en-US"/>
          </a:p>
        </p:txBody>
      </p:sp>
      <p:sp>
        <p:nvSpPr>
          <p:cNvPr id="44043" name="Line 11"/>
          <p:cNvSpPr>
            <a:spLocks noChangeShapeType="1"/>
          </p:cNvSpPr>
          <p:nvPr/>
        </p:nvSpPr>
        <p:spPr bwMode="auto">
          <a:xfrm flipV="1">
            <a:off x="5148263" y="3079750"/>
            <a:ext cx="3276600" cy="15875"/>
          </a:xfrm>
          <a:prstGeom prst="line">
            <a:avLst/>
          </a:prstGeom>
          <a:noFill/>
          <a:ln w="9525">
            <a:solidFill>
              <a:schemeClr val="hlink"/>
            </a:solidFill>
            <a:round/>
            <a:headEnd/>
            <a:tailEnd/>
          </a:ln>
        </p:spPr>
        <p:txBody>
          <a:bodyPr wrap="none" anchor="ctr"/>
          <a:lstStyle/>
          <a:p>
            <a:endParaRPr lang="en-US"/>
          </a:p>
        </p:txBody>
      </p:sp>
      <p:sp>
        <p:nvSpPr>
          <p:cNvPr id="44044" name="Line 12"/>
          <p:cNvSpPr>
            <a:spLocks noChangeShapeType="1"/>
          </p:cNvSpPr>
          <p:nvPr/>
        </p:nvSpPr>
        <p:spPr bwMode="auto">
          <a:xfrm flipV="1">
            <a:off x="5157788" y="2703513"/>
            <a:ext cx="3276600" cy="15875"/>
          </a:xfrm>
          <a:prstGeom prst="line">
            <a:avLst/>
          </a:prstGeom>
          <a:noFill/>
          <a:ln w="9525">
            <a:solidFill>
              <a:schemeClr val="hlink"/>
            </a:solidFill>
            <a:round/>
            <a:headEnd/>
            <a:tailEnd/>
          </a:ln>
        </p:spPr>
        <p:txBody>
          <a:bodyPr wrap="none" anchor="ctr"/>
          <a:lstStyle/>
          <a:p>
            <a:endParaRPr lang="en-US"/>
          </a:p>
        </p:txBody>
      </p:sp>
      <p:sp>
        <p:nvSpPr>
          <p:cNvPr id="44045" name="Line 13"/>
          <p:cNvSpPr>
            <a:spLocks noChangeShapeType="1"/>
          </p:cNvSpPr>
          <p:nvPr/>
        </p:nvSpPr>
        <p:spPr bwMode="auto">
          <a:xfrm flipV="1">
            <a:off x="5167313" y="2327275"/>
            <a:ext cx="3276600" cy="15875"/>
          </a:xfrm>
          <a:prstGeom prst="line">
            <a:avLst/>
          </a:prstGeom>
          <a:noFill/>
          <a:ln w="9525">
            <a:solidFill>
              <a:schemeClr val="hlink"/>
            </a:solidFill>
            <a:round/>
            <a:headEnd/>
            <a:tailEnd/>
          </a:ln>
        </p:spPr>
        <p:txBody>
          <a:bodyPr wrap="none" anchor="ctr"/>
          <a:lstStyle/>
          <a:p>
            <a:endParaRPr lang="en-US"/>
          </a:p>
        </p:txBody>
      </p:sp>
      <p:sp>
        <p:nvSpPr>
          <p:cNvPr id="44048" name="Line 16"/>
          <p:cNvSpPr>
            <a:spLocks noChangeShapeType="1"/>
          </p:cNvSpPr>
          <p:nvPr/>
        </p:nvSpPr>
        <p:spPr bwMode="auto">
          <a:xfrm>
            <a:off x="5376863" y="2216150"/>
            <a:ext cx="42862" cy="3765550"/>
          </a:xfrm>
          <a:prstGeom prst="line">
            <a:avLst/>
          </a:prstGeom>
          <a:noFill/>
          <a:ln w="9525">
            <a:solidFill>
              <a:schemeClr val="hlink"/>
            </a:solidFill>
            <a:round/>
            <a:headEnd/>
            <a:tailEnd/>
          </a:ln>
        </p:spPr>
        <p:txBody>
          <a:bodyPr wrap="none" anchor="ctr"/>
          <a:lstStyle/>
          <a:p>
            <a:endParaRPr lang="en-US"/>
          </a:p>
        </p:txBody>
      </p:sp>
      <p:sp>
        <p:nvSpPr>
          <p:cNvPr id="44049" name="Line 17"/>
          <p:cNvSpPr>
            <a:spLocks noChangeShapeType="1"/>
          </p:cNvSpPr>
          <p:nvPr/>
        </p:nvSpPr>
        <p:spPr bwMode="auto">
          <a:xfrm>
            <a:off x="5715000" y="2197100"/>
            <a:ext cx="42863" cy="3765550"/>
          </a:xfrm>
          <a:prstGeom prst="line">
            <a:avLst/>
          </a:prstGeom>
          <a:noFill/>
          <a:ln w="9525">
            <a:solidFill>
              <a:schemeClr val="hlink"/>
            </a:solidFill>
            <a:round/>
            <a:headEnd/>
            <a:tailEnd/>
          </a:ln>
        </p:spPr>
        <p:txBody>
          <a:bodyPr wrap="none" anchor="ctr"/>
          <a:lstStyle/>
          <a:p>
            <a:endParaRPr lang="en-US"/>
          </a:p>
        </p:txBody>
      </p:sp>
      <p:sp>
        <p:nvSpPr>
          <p:cNvPr id="44050" name="Line 18"/>
          <p:cNvSpPr>
            <a:spLocks noChangeShapeType="1"/>
          </p:cNvSpPr>
          <p:nvPr/>
        </p:nvSpPr>
        <p:spPr bwMode="auto">
          <a:xfrm>
            <a:off x="6086475" y="2197100"/>
            <a:ext cx="42863" cy="3765550"/>
          </a:xfrm>
          <a:prstGeom prst="line">
            <a:avLst/>
          </a:prstGeom>
          <a:noFill/>
          <a:ln w="9525">
            <a:solidFill>
              <a:schemeClr val="hlink"/>
            </a:solidFill>
            <a:round/>
            <a:headEnd/>
            <a:tailEnd/>
          </a:ln>
        </p:spPr>
        <p:txBody>
          <a:bodyPr wrap="none" anchor="ctr"/>
          <a:lstStyle/>
          <a:p>
            <a:endParaRPr lang="en-US"/>
          </a:p>
        </p:txBody>
      </p:sp>
      <p:sp>
        <p:nvSpPr>
          <p:cNvPr id="44051" name="Line 19"/>
          <p:cNvSpPr>
            <a:spLocks noChangeShapeType="1"/>
          </p:cNvSpPr>
          <p:nvPr/>
        </p:nvSpPr>
        <p:spPr bwMode="auto">
          <a:xfrm>
            <a:off x="6510338" y="2206625"/>
            <a:ext cx="42862" cy="3765550"/>
          </a:xfrm>
          <a:prstGeom prst="line">
            <a:avLst/>
          </a:prstGeom>
          <a:noFill/>
          <a:ln w="9525">
            <a:solidFill>
              <a:schemeClr val="hlink"/>
            </a:solidFill>
            <a:round/>
            <a:headEnd/>
            <a:tailEnd/>
          </a:ln>
        </p:spPr>
        <p:txBody>
          <a:bodyPr wrap="none" anchor="ctr"/>
          <a:lstStyle/>
          <a:p>
            <a:endParaRPr lang="en-US"/>
          </a:p>
        </p:txBody>
      </p:sp>
      <p:sp>
        <p:nvSpPr>
          <p:cNvPr id="44052" name="Line 20"/>
          <p:cNvSpPr>
            <a:spLocks noChangeShapeType="1"/>
          </p:cNvSpPr>
          <p:nvPr/>
        </p:nvSpPr>
        <p:spPr bwMode="auto">
          <a:xfrm>
            <a:off x="7305675" y="2159000"/>
            <a:ext cx="42863" cy="3765550"/>
          </a:xfrm>
          <a:prstGeom prst="line">
            <a:avLst/>
          </a:prstGeom>
          <a:noFill/>
          <a:ln w="9525">
            <a:solidFill>
              <a:schemeClr val="hlink"/>
            </a:solidFill>
            <a:round/>
            <a:headEnd/>
            <a:tailEnd/>
          </a:ln>
        </p:spPr>
        <p:txBody>
          <a:bodyPr wrap="none" anchor="ctr"/>
          <a:lstStyle/>
          <a:p>
            <a:endParaRPr lang="en-US"/>
          </a:p>
        </p:txBody>
      </p:sp>
      <p:sp>
        <p:nvSpPr>
          <p:cNvPr id="44053" name="Line 21"/>
          <p:cNvSpPr>
            <a:spLocks noChangeShapeType="1"/>
          </p:cNvSpPr>
          <p:nvPr/>
        </p:nvSpPr>
        <p:spPr bwMode="auto">
          <a:xfrm>
            <a:off x="7672388" y="2154238"/>
            <a:ext cx="42862" cy="3765550"/>
          </a:xfrm>
          <a:prstGeom prst="line">
            <a:avLst/>
          </a:prstGeom>
          <a:noFill/>
          <a:ln w="9525">
            <a:solidFill>
              <a:schemeClr val="hlink"/>
            </a:solidFill>
            <a:round/>
            <a:headEnd/>
            <a:tailEnd/>
          </a:ln>
        </p:spPr>
        <p:txBody>
          <a:bodyPr wrap="none" anchor="ctr"/>
          <a:lstStyle/>
          <a:p>
            <a:endParaRPr lang="en-US"/>
          </a:p>
        </p:txBody>
      </p:sp>
      <p:sp>
        <p:nvSpPr>
          <p:cNvPr id="44054" name="Line 22"/>
          <p:cNvSpPr>
            <a:spLocks noChangeShapeType="1"/>
          </p:cNvSpPr>
          <p:nvPr/>
        </p:nvSpPr>
        <p:spPr bwMode="auto">
          <a:xfrm>
            <a:off x="8039100" y="2163763"/>
            <a:ext cx="42863" cy="3765550"/>
          </a:xfrm>
          <a:prstGeom prst="line">
            <a:avLst/>
          </a:prstGeom>
          <a:noFill/>
          <a:ln w="9525">
            <a:solidFill>
              <a:schemeClr val="hlink"/>
            </a:solidFill>
            <a:round/>
            <a:headEnd/>
            <a:tailEnd/>
          </a:ln>
        </p:spPr>
        <p:txBody>
          <a:bodyPr wrap="none" anchor="ctr"/>
          <a:lstStyle/>
          <a:p>
            <a:endParaRPr lang="en-US"/>
          </a:p>
        </p:txBody>
      </p:sp>
      <p:sp>
        <p:nvSpPr>
          <p:cNvPr id="44055" name="Line 23"/>
          <p:cNvSpPr>
            <a:spLocks noChangeShapeType="1"/>
          </p:cNvSpPr>
          <p:nvPr/>
        </p:nvSpPr>
        <p:spPr bwMode="auto">
          <a:xfrm>
            <a:off x="8420100" y="2159000"/>
            <a:ext cx="42863" cy="3765550"/>
          </a:xfrm>
          <a:prstGeom prst="line">
            <a:avLst/>
          </a:prstGeom>
          <a:noFill/>
          <a:ln w="9525">
            <a:solidFill>
              <a:schemeClr val="hlink"/>
            </a:solidFill>
            <a:round/>
            <a:headEnd/>
            <a:tailEnd/>
          </a:ln>
        </p:spPr>
        <p:txBody>
          <a:bodyPr wrap="none" anchor="ctr"/>
          <a:lstStyle/>
          <a:p>
            <a:endParaRPr lang="en-US"/>
          </a:p>
        </p:txBody>
      </p:sp>
      <p:sp>
        <p:nvSpPr>
          <p:cNvPr id="44056" name="Rectangle 24"/>
          <p:cNvSpPr>
            <a:spLocks noChangeArrowheads="1"/>
          </p:cNvSpPr>
          <p:nvPr/>
        </p:nvSpPr>
        <p:spPr bwMode="auto">
          <a:xfrm>
            <a:off x="6602413" y="3879850"/>
            <a:ext cx="354012" cy="457200"/>
          </a:xfrm>
          <a:prstGeom prst="rect">
            <a:avLst/>
          </a:prstGeom>
          <a:noFill/>
          <a:ln w="9525">
            <a:noFill/>
            <a:miter lim="800000"/>
            <a:headEnd/>
            <a:tailEnd/>
          </a:ln>
        </p:spPr>
        <p:txBody>
          <a:bodyPr wrap="none">
            <a:spAutoFit/>
          </a:bodyPr>
          <a:lstStyle/>
          <a:p>
            <a:r>
              <a:rPr lang="en-US"/>
              <a:t>0</a:t>
            </a:r>
          </a:p>
        </p:txBody>
      </p:sp>
      <p:sp>
        <p:nvSpPr>
          <p:cNvPr id="44058" name="Rectangle 26"/>
          <p:cNvSpPr>
            <a:spLocks noChangeArrowheads="1"/>
          </p:cNvSpPr>
          <p:nvPr/>
        </p:nvSpPr>
        <p:spPr bwMode="auto">
          <a:xfrm>
            <a:off x="7859713" y="5149850"/>
            <a:ext cx="692150" cy="457200"/>
          </a:xfrm>
          <a:prstGeom prst="rect">
            <a:avLst/>
          </a:prstGeom>
          <a:noFill/>
          <a:ln w="9525">
            <a:noFill/>
            <a:miter lim="800000"/>
            <a:headEnd/>
            <a:tailEnd/>
          </a:ln>
        </p:spPr>
        <p:txBody>
          <a:bodyPr wrap="none">
            <a:spAutoFit/>
          </a:bodyPr>
          <a:lstStyle/>
          <a:p>
            <a:r>
              <a:rPr lang="en-US"/>
              <a:t>2-3i</a:t>
            </a:r>
          </a:p>
        </p:txBody>
      </p:sp>
      <p:sp>
        <p:nvSpPr>
          <p:cNvPr id="44059" name="Rectangle 27"/>
          <p:cNvSpPr>
            <a:spLocks noChangeArrowheads="1"/>
          </p:cNvSpPr>
          <p:nvPr/>
        </p:nvSpPr>
        <p:spPr bwMode="auto">
          <a:xfrm>
            <a:off x="8054828" y="3880290"/>
            <a:ext cx="595035" cy="646331"/>
          </a:xfrm>
          <a:prstGeom prst="rect">
            <a:avLst/>
          </a:prstGeom>
          <a:noFill/>
          <a:ln w="9525">
            <a:noFill/>
            <a:miter lim="800000"/>
            <a:headEnd/>
            <a:tailEnd/>
          </a:ln>
        </p:spPr>
        <p:txBody>
          <a:bodyPr wrap="none">
            <a:spAutoFit/>
          </a:bodyPr>
          <a:lstStyle/>
          <a:p>
            <a:r>
              <a:rPr lang="en-US" sz="1800" dirty="0"/>
              <a:t>r</a:t>
            </a:r>
            <a:r>
              <a:rPr lang="en-US" sz="1800" dirty="0" smtClean="0"/>
              <a:t>eal</a:t>
            </a:r>
          </a:p>
          <a:p>
            <a:r>
              <a:rPr lang="en-US" sz="1800" dirty="0" smtClean="0"/>
              <a:t>axis</a:t>
            </a:r>
            <a:endParaRPr lang="en-US" sz="1800" dirty="0"/>
          </a:p>
        </p:txBody>
      </p:sp>
      <p:sp>
        <p:nvSpPr>
          <p:cNvPr id="44060" name="Rectangle 28"/>
          <p:cNvSpPr>
            <a:spLocks noChangeArrowheads="1"/>
          </p:cNvSpPr>
          <p:nvPr/>
        </p:nvSpPr>
        <p:spPr bwMode="auto">
          <a:xfrm>
            <a:off x="7061982" y="2053883"/>
            <a:ext cx="1368531" cy="738664"/>
          </a:xfrm>
          <a:prstGeom prst="rect">
            <a:avLst/>
          </a:prstGeom>
          <a:noFill/>
          <a:ln w="9525">
            <a:noFill/>
            <a:miter lim="800000"/>
            <a:headEnd/>
            <a:tailEnd/>
          </a:ln>
        </p:spPr>
        <p:txBody>
          <a:bodyPr wrap="square">
            <a:spAutoFit/>
          </a:bodyPr>
          <a:lstStyle/>
          <a:p>
            <a:r>
              <a:rPr lang="en-US" sz="1800" dirty="0" smtClean="0"/>
              <a:t>Imaginary</a:t>
            </a:r>
          </a:p>
          <a:p>
            <a:r>
              <a:rPr lang="en-US" dirty="0" smtClean="0"/>
              <a:t>    </a:t>
            </a:r>
            <a:r>
              <a:rPr lang="en-US" sz="2000" dirty="0" smtClean="0"/>
              <a:t>axis</a:t>
            </a:r>
            <a:endParaRPr lang="en-US" sz="2000" dirty="0"/>
          </a:p>
        </p:txBody>
      </p:sp>
      <p:sp>
        <p:nvSpPr>
          <p:cNvPr id="44061" name="Oval 29"/>
          <p:cNvSpPr>
            <a:spLocks noChangeArrowheads="1"/>
          </p:cNvSpPr>
          <p:nvPr/>
        </p:nvSpPr>
        <p:spPr bwMode="auto">
          <a:xfrm>
            <a:off x="7634288" y="4976813"/>
            <a:ext cx="117475" cy="144462"/>
          </a:xfrm>
          <a:prstGeom prst="ellipse">
            <a:avLst/>
          </a:prstGeom>
          <a:solidFill>
            <a:schemeClr val="accent1"/>
          </a:solidFill>
          <a:ln w="9525">
            <a:solidFill>
              <a:schemeClr val="tx1"/>
            </a:solidFill>
            <a:round/>
            <a:headEnd/>
            <a:tailEnd/>
          </a:ln>
        </p:spPr>
        <p:txBody>
          <a:bodyPr wrap="none" anchor="ctr"/>
          <a:lstStyle/>
          <a:p>
            <a:endParaRPr lang="en-US"/>
          </a:p>
        </p:txBody>
      </p:sp>
    </p:spTree>
  </p:cSld>
  <p:clrMapOvr>
    <a:masterClrMapping/>
  </p:clrMapOvr>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r>
              <a:rPr lang="en-US" sz="3600"/>
              <a:t>ADDING AND SUBTRACTING COMPLEX NUMBERS</a:t>
            </a:r>
            <a:endParaRPr lang="en-US"/>
          </a:p>
        </p:txBody>
      </p:sp>
      <p:sp>
        <p:nvSpPr>
          <p:cNvPr id="45059" name="Rectangle 3"/>
          <p:cNvSpPr>
            <a:spLocks noChangeArrowheads="1"/>
          </p:cNvSpPr>
          <p:nvPr/>
        </p:nvSpPr>
        <p:spPr bwMode="auto">
          <a:xfrm>
            <a:off x="454025" y="2224088"/>
            <a:ext cx="3943350" cy="2225675"/>
          </a:xfrm>
          <a:prstGeom prst="rect">
            <a:avLst/>
          </a:prstGeom>
          <a:noFill/>
          <a:ln w="9525">
            <a:noFill/>
            <a:miter lim="800000"/>
            <a:headEnd/>
            <a:tailEnd/>
          </a:ln>
        </p:spPr>
        <p:txBody>
          <a:bodyPr>
            <a:spAutoFit/>
          </a:bodyPr>
          <a:lstStyle/>
          <a:p>
            <a:r>
              <a:rPr lang="en-US" sz="2000" b="1"/>
              <a:t>Sum of complex numbers:</a:t>
            </a:r>
          </a:p>
          <a:p>
            <a:endParaRPr lang="en-US" sz="2000" b="1"/>
          </a:p>
          <a:p>
            <a:r>
              <a:rPr lang="en-US" sz="2000"/>
              <a:t>(a+bi) + (c+di) = (a+c) + i(b+d)</a:t>
            </a:r>
          </a:p>
          <a:p>
            <a:endParaRPr lang="en-US" sz="2000"/>
          </a:p>
          <a:p>
            <a:r>
              <a:rPr lang="en-US" sz="2000">
                <a:solidFill>
                  <a:schemeClr val="folHlink"/>
                </a:solidFill>
              </a:rPr>
              <a:t>Example:</a:t>
            </a:r>
          </a:p>
          <a:p>
            <a:r>
              <a:rPr lang="en-US" sz="2000"/>
              <a:t>(4-i) + (3+2i) = (4+3) + i(-1+2)</a:t>
            </a:r>
          </a:p>
          <a:p>
            <a:r>
              <a:rPr lang="en-US" sz="2000" b="1"/>
              <a:t>                     </a:t>
            </a:r>
            <a:r>
              <a:rPr lang="en-US" sz="2000"/>
              <a:t>= 7 + i</a:t>
            </a:r>
            <a:endParaRPr lang="en-US"/>
          </a:p>
        </p:txBody>
      </p:sp>
      <p:sp>
        <p:nvSpPr>
          <p:cNvPr id="45062" name="Rectangle 6"/>
          <p:cNvSpPr>
            <a:spLocks noChangeArrowheads="1"/>
          </p:cNvSpPr>
          <p:nvPr/>
        </p:nvSpPr>
        <p:spPr bwMode="auto">
          <a:xfrm>
            <a:off x="4492625" y="2220913"/>
            <a:ext cx="4275138" cy="2895600"/>
          </a:xfrm>
          <a:prstGeom prst="rect">
            <a:avLst/>
          </a:prstGeom>
          <a:noFill/>
          <a:ln w="9525">
            <a:noFill/>
            <a:miter lim="800000"/>
            <a:headEnd/>
            <a:tailEnd/>
          </a:ln>
        </p:spPr>
        <p:txBody>
          <a:bodyPr>
            <a:spAutoFit/>
          </a:bodyPr>
          <a:lstStyle/>
          <a:p>
            <a:r>
              <a:rPr lang="en-US" sz="2000" b="1"/>
              <a:t>Difference of complex numbers:</a:t>
            </a:r>
          </a:p>
          <a:p>
            <a:endParaRPr lang="en-US" sz="2000" b="1"/>
          </a:p>
          <a:p>
            <a:r>
              <a:rPr lang="en-US" sz="2000"/>
              <a:t>(a+bi) - (c+di) = (a-c) + i(b-d)</a:t>
            </a:r>
          </a:p>
          <a:p>
            <a:endParaRPr lang="en-US" sz="2000"/>
          </a:p>
          <a:p>
            <a:r>
              <a:rPr lang="en-US" sz="2000">
                <a:solidFill>
                  <a:schemeClr val="folHlink"/>
                </a:solidFill>
              </a:rPr>
              <a:t>Example:</a:t>
            </a:r>
          </a:p>
          <a:p>
            <a:r>
              <a:rPr lang="en-US" sz="2000"/>
              <a:t>(7-5i) - (1-5i) = (7-1) + i(-5+5)</a:t>
            </a:r>
          </a:p>
          <a:p>
            <a:r>
              <a:rPr lang="en-US" sz="2000" b="1"/>
              <a:t>                     </a:t>
            </a:r>
            <a:r>
              <a:rPr lang="en-US" sz="2000"/>
              <a:t>= 6 + 0i</a:t>
            </a:r>
          </a:p>
          <a:p>
            <a:r>
              <a:rPr lang="en-US" sz="2000"/>
              <a:t>                     = 6</a:t>
            </a:r>
          </a:p>
          <a:p>
            <a:endParaRPr lang="en-US"/>
          </a:p>
        </p:txBody>
      </p:sp>
      <p:sp>
        <p:nvSpPr>
          <p:cNvPr id="45063" name="Line 7"/>
          <p:cNvSpPr>
            <a:spLocks noChangeShapeType="1"/>
          </p:cNvSpPr>
          <p:nvPr/>
        </p:nvSpPr>
        <p:spPr bwMode="auto">
          <a:xfrm flipH="1">
            <a:off x="4291013" y="1962150"/>
            <a:ext cx="14287" cy="4271963"/>
          </a:xfrm>
          <a:prstGeom prst="line">
            <a:avLst/>
          </a:prstGeom>
          <a:noFill/>
          <a:ln w="9525">
            <a:solidFill>
              <a:schemeClr val="tx1"/>
            </a:solidFill>
            <a:round/>
            <a:headEnd/>
            <a:tailEnd/>
          </a:ln>
        </p:spPr>
        <p:txBody>
          <a:bodyPr wrap="none" anchor="ctr"/>
          <a:lstStyle/>
          <a:p>
            <a:endParaRPr lang="en-US"/>
          </a:p>
        </p:txBody>
      </p:sp>
    </p:spTree>
  </p:cSld>
  <p:clrMapOvr>
    <a:masterClrMapping/>
  </p:clrMapOvr>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r>
              <a:rPr lang="en-US" sz="3600"/>
              <a:t>MULTIPLYING THE COMPLEX NUMBERS</a:t>
            </a:r>
            <a:endParaRPr lang="en-US"/>
          </a:p>
        </p:txBody>
      </p:sp>
      <p:sp>
        <p:nvSpPr>
          <p:cNvPr id="46083" name="Rectangle 3"/>
          <p:cNvSpPr>
            <a:spLocks noChangeArrowheads="1"/>
          </p:cNvSpPr>
          <p:nvPr/>
        </p:nvSpPr>
        <p:spPr bwMode="auto">
          <a:xfrm>
            <a:off x="355600" y="2119313"/>
            <a:ext cx="8332788" cy="3378200"/>
          </a:xfrm>
          <a:prstGeom prst="rect">
            <a:avLst/>
          </a:prstGeom>
          <a:noFill/>
          <a:ln w="9525">
            <a:noFill/>
            <a:miter lim="800000"/>
            <a:headEnd/>
            <a:tailEnd/>
          </a:ln>
        </p:spPr>
        <p:txBody>
          <a:bodyPr wrap="none">
            <a:spAutoFit/>
          </a:bodyPr>
          <a:lstStyle/>
          <a:p>
            <a:pPr marL="457200" indent="-457200"/>
            <a:r>
              <a:rPr lang="en-US"/>
              <a:t>Write the expression as a complex number in standard form.</a:t>
            </a:r>
          </a:p>
          <a:p>
            <a:pPr marL="457200" indent="-457200"/>
            <a:endParaRPr lang="en-US"/>
          </a:p>
          <a:p>
            <a:pPr marL="457200" indent="-457200">
              <a:buFont typeface="Arial" charset="0"/>
              <a:buAutoNum type="alphaLcPeriod"/>
            </a:pPr>
            <a:r>
              <a:rPr lang="en-US">
                <a:solidFill>
                  <a:schemeClr val="folHlink"/>
                </a:solidFill>
              </a:rPr>
              <a:t>5i(-2+i)</a:t>
            </a:r>
            <a:r>
              <a:rPr lang="en-US"/>
              <a:t> = -10i + 5i</a:t>
            </a:r>
            <a:r>
              <a:rPr lang="en-US" baseline="30000"/>
              <a:t>2</a:t>
            </a:r>
            <a:r>
              <a:rPr lang="en-US"/>
              <a:t> </a:t>
            </a:r>
            <a:br>
              <a:rPr lang="en-US"/>
            </a:br>
            <a:r>
              <a:rPr lang="en-US"/>
              <a:t>            = -10i + 5(-1) </a:t>
            </a:r>
            <a:br>
              <a:rPr lang="en-US"/>
            </a:br>
            <a:r>
              <a:rPr lang="en-US"/>
              <a:t>            = -5-10i</a:t>
            </a:r>
          </a:p>
          <a:p>
            <a:pPr marL="457200" indent="-457200">
              <a:buFont typeface="Arial" charset="0"/>
              <a:buAutoNum type="alphaLcPeriod"/>
            </a:pPr>
            <a:endParaRPr lang="en-US"/>
          </a:p>
          <a:p>
            <a:pPr marL="457200" indent="-457200">
              <a:buFont typeface="Arial" charset="0"/>
              <a:buAutoNum type="alphaLcPeriod" startAt="2"/>
            </a:pPr>
            <a:r>
              <a:rPr lang="en-US">
                <a:solidFill>
                  <a:schemeClr val="folHlink"/>
                </a:solidFill>
              </a:rPr>
              <a:t>(7-4i)(-1+2i)</a:t>
            </a:r>
            <a:r>
              <a:rPr lang="en-US"/>
              <a:t> = -7 + 14i + 4i - 8i</a:t>
            </a:r>
            <a:r>
              <a:rPr lang="en-US" baseline="30000"/>
              <a:t>2</a:t>
            </a:r>
          </a:p>
          <a:p>
            <a:pPr marL="457200" indent="-457200">
              <a:buFont typeface="Arial" charset="0"/>
              <a:buNone/>
            </a:pPr>
            <a:r>
              <a:rPr lang="en-US"/>
              <a:t>                         = -7 + 18i - 8(-1)</a:t>
            </a:r>
          </a:p>
          <a:p>
            <a:pPr marL="457200" indent="-457200">
              <a:buFont typeface="Arial" charset="0"/>
              <a:buNone/>
            </a:pPr>
            <a:r>
              <a:rPr lang="en-US"/>
              <a:t>                         = 1 + 18i</a:t>
            </a:r>
          </a:p>
        </p:txBody>
      </p:sp>
    </p:spTree>
  </p:cSld>
  <p:clrMapOvr>
    <a:masterClrMapping/>
  </p:clrMapOvr>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en-US" sz="3600"/>
              <a:t>DIVIDING COMPLEX NUMBERS</a:t>
            </a:r>
            <a:endParaRPr lang="en-US"/>
          </a:p>
        </p:txBody>
      </p:sp>
      <p:sp>
        <p:nvSpPr>
          <p:cNvPr id="47108" name="Rectangle 4"/>
          <p:cNvSpPr>
            <a:spLocks noChangeArrowheads="1"/>
          </p:cNvSpPr>
          <p:nvPr/>
        </p:nvSpPr>
        <p:spPr bwMode="auto">
          <a:xfrm>
            <a:off x="630238" y="2192338"/>
            <a:ext cx="7754937" cy="1938992"/>
          </a:xfrm>
          <a:prstGeom prst="rect">
            <a:avLst/>
          </a:prstGeom>
          <a:noFill/>
          <a:ln w="9525">
            <a:noFill/>
            <a:miter lim="800000"/>
            <a:headEnd/>
            <a:tailEnd/>
          </a:ln>
        </p:spPr>
        <p:txBody>
          <a:bodyPr>
            <a:spAutoFit/>
          </a:bodyPr>
          <a:lstStyle/>
          <a:p>
            <a:r>
              <a:rPr lang="en-US" dirty="0"/>
              <a:t>Write the quotient                 in standard form.</a:t>
            </a:r>
          </a:p>
          <a:p>
            <a:endParaRPr lang="en-US" dirty="0"/>
          </a:p>
          <a:p>
            <a:r>
              <a:rPr lang="en-US" dirty="0">
                <a:solidFill>
                  <a:schemeClr val="folHlink"/>
                </a:solidFill>
              </a:rPr>
              <a:t>Solution:</a:t>
            </a:r>
          </a:p>
          <a:p>
            <a:r>
              <a:rPr lang="en-US" dirty="0"/>
              <a:t>Multiply the numerator and denominator by the </a:t>
            </a:r>
            <a:r>
              <a:rPr lang="en-US" b="1" u="sng" dirty="0"/>
              <a:t>complex conjugate </a:t>
            </a:r>
            <a:r>
              <a:rPr lang="en-US" dirty="0"/>
              <a:t>of the denominator</a:t>
            </a:r>
            <a:r>
              <a:rPr lang="en-US" dirty="0" smtClean="0"/>
              <a:t>. Then FLIO</a:t>
            </a:r>
            <a:endParaRPr lang="en-US" dirty="0"/>
          </a:p>
        </p:txBody>
      </p:sp>
      <p:graphicFrame>
        <p:nvGraphicFramePr>
          <p:cNvPr id="198656" name="Object 0"/>
          <p:cNvGraphicFramePr>
            <a:graphicFrameLocks noChangeAspect="1"/>
          </p:cNvGraphicFramePr>
          <p:nvPr/>
        </p:nvGraphicFramePr>
        <p:xfrm>
          <a:off x="3300413" y="2024063"/>
          <a:ext cx="900112" cy="839787"/>
        </p:xfrm>
        <a:graphic>
          <a:graphicData uri="http://schemas.openxmlformats.org/presentationml/2006/ole">
            <mc:AlternateContent xmlns:mc="http://schemas.openxmlformats.org/markup-compatibility/2006">
              <mc:Choice xmlns:v="urn:schemas-microsoft-com:vml" Requires="v">
                <p:oleObj spid="_x0000_s198661" name="Equation" r:id="rId4" imgW="381000" imgH="355600" progId="Equation.3">
                  <p:embed/>
                </p:oleObj>
              </mc:Choice>
              <mc:Fallback>
                <p:oleObj name="Equation" r:id="rId4" imgW="381000" imgH="355600" progId="Equation.3">
                  <p:embed/>
                  <p:pic>
                    <p:nvPicPr>
                      <p:cNvPr id="0" name="Picture 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300413" y="2024063"/>
                        <a:ext cx="900112" cy="8397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198657" name="Object 1"/>
          <p:cNvGraphicFramePr>
            <a:graphicFrameLocks noChangeAspect="1"/>
          </p:cNvGraphicFramePr>
          <p:nvPr/>
        </p:nvGraphicFramePr>
        <p:xfrm>
          <a:off x="1068388" y="4459288"/>
          <a:ext cx="4324350" cy="1652587"/>
        </p:xfrm>
        <a:graphic>
          <a:graphicData uri="http://schemas.openxmlformats.org/presentationml/2006/ole">
            <mc:AlternateContent xmlns:mc="http://schemas.openxmlformats.org/markup-compatibility/2006">
              <mc:Choice xmlns:v="urn:schemas-microsoft-com:vml" Requires="v">
                <p:oleObj spid="_x0000_s198662" name="Equation" r:id="rId6" imgW="2159000" imgH="825500" progId="Equation.3">
                  <p:embed/>
                </p:oleObj>
              </mc:Choice>
              <mc:Fallback>
                <p:oleObj name="Equation" r:id="rId6" imgW="2159000" imgH="825500" progId="Equation.3">
                  <p:embed/>
                  <p:pic>
                    <p:nvPicPr>
                      <p:cNvPr id="0" name="Picture 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068388" y="4459288"/>
                        <a:ext cx="4324350" cy="16525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cSld>
  <p:clrMapOvr>
    <a:masterClrMapping/>
  </p:clrMapOvr>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r>
              <a:rPr lang="en-US" sz="3600"/>
              <a:t>ABSOLUTE VALUES OF COMPLEX NUMBER</a:t>
            </a:r>
            <a:endParaRPr lang="en-US"/>
          </a:p>
        </p:txBody>
      </p:sp>
      <p:sp>
        <p:nvSpPr>
          <p:cNvPr id="48131" name="Rectangle 3"/>
          <p:cNvSpPr>
            <a:spLocks noChangeArrowheads="1"/>
          </p:cNvSpPr>
          <p:nvPr/>
        </p:nvSpPr>
        <p:spPr bwMode="auto">
          <a:xfrm>
            <a:off x="630238" y="2133600"/>
            <a:ext cx="6842125" cy="457200"/>
          </a:xfrm>
          <a:prstGeom prst="rect">
            <a:avLst/>
          </a:prstGeom>
          <a:noFill/>
          <a:ln w="9525">
            <a:noFill/>
            <a:miter lim="800000"/>
            <a:headEnd/>
            <a:tailEnd/>
          </a:ln>
        </p:spPr>
        <p:txBody>
          <a:bodyPr wrap="none">
            <a:spAutoFit/>
          </a:bodyPr>
          <a:lstStyle/>
          <a:p>
            <a:r>
              <a:rPr lang="en-US"/>
              <a:t>Find the absolute value of each complex number.</a:t>
            </a:r>
          </a:p>
        </p:txBody>
      </p:sp>
      <p:graphicFrame>
        <p:nvGraphicFramePr>
          <p:cNvPr id="199680" name="Object 0"/>
          <p:cNvGraphicFramePr>
            <a:graphicFrameLocks noChangeAspect="1"/>
          </p:cNvGraphicFramePr>
          <p:nvPr/>
        </p:nvGraphicFramePr>
        <p:xfrm>
          <a:off x="1050925" y="2951163"/>
          <a:ext cx="6494463" cy="2271712"/>
        </p:xfrm>
        <a:graphic>
          <a:graphicData uri="http://schemas.openxmlformats.org/presentationml/2006/ole">
            <mc:AlternateContent xmlns:mc="http://schemas.openxmlformats.org/markup-compatibility/2006">
              <mc:Choice xmlns:v="urn:schemas-microsoft-com:vml" Requires="v">
                <p:oleObj spid="_x0000_s199683" name="Equation" r:id="rId4" imgW="2324100" imgH="812800" progId="Equation.3">
                  <p:embed/>
                </p:oleObj>
              </mc:Choice>
              <mc:Fallback>
                <p:oleObj name="Equation" r:id="rId4" imgW="2324100" imgH="812800" progId="Equation.3">
                  <p:embed/>
                  <p:pic>
                    <p:nvPicPr>
                      <p:cNvPr id="0" name="Picture 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50925" y="2951163"/>
                        <a:ext cx="6494463" cy="22717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cSld>
  <p:clrMapOvr>
    <a:masterClrMapping/>
  </p:clrMapOvr>
  <p:timing>
    <p:tnLst>
      <p:par>
        <p:cTn xmlns:p14="http://schemas.microsoft.com/office/powerpoint/2010/mai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ctrTitle"/>
          </p:nvPr>
        </p:nvSpPr>
        <p:spPr/>
        <p:txBody>
          <a:bodyPr/>
          <a:lstStyle/>
          <a:p>
            <a:r>
              <a:rPr lang="en-US"/>
              <a:t/>
            </a:r>
            <a:br>
              <a:rPr lang="en-US"/>
            </a:br>
            <a:r>
              <a:rPr lang="en-US"/>
              <a:t/>
            </a:r>
            <a:br>
              <a:rPr lang="en-US"/>
            </a:br>
            <a:r>
              <a:rPr lang="en-US"/>
              <a:t/>
            </a:r>
            <a:br>
              <a:rPr lang="en-US"/>
            </a:br>
            <a:r>
              <a:rPr lang="en-US"/>
              <a:t>THE QUADRATIC FORMULA AND THE DISCRIMINANT</a:t>
            </a:r>
          </a:p>
        </p:txBody>
      </p:sp>
      <p:sp>
        <p:nvSpPr>
          <p:cNvPr id="49155" name="Rectangle 3"/>
          <p:cNvSpPr>
            <a:spLocks noGrp="1" noChangeArrowheads="1"/>
          </p:cNvSpPr>
          <p:nvPr>
            <p:ph type="subTitle" idx="1"/>
          </p:nvPr>
        </p:nvSpPr>
        <p:spPr/>
        <p:txBody>
          <a:bodyPr/>
          <a:lstStyle/>
          <a:p>
            <a:r>
              <a:rPr lang="en-US"/>
              <a:t>     </a:t>
            </a:r>
          </a:p>
        </p:txBody>
      </p:sp>
    </p:spTree>
  </p:cSld>
  <p:clrMapOvr>
    <a:masterClrMapping/>
  </p:clrMapOvr>
  <p:timing>
    <p:tnLst>
      <p:par>
        <p:cTn xmlns:p14="http://schemas.microsoft.com/office/powerpoint/2010/mai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r>
              <a:rPr lang="en-US" sz="4000"/>
              <a:t>THE QUADRATIC FORMULA</a:t>
            </a:r>
            <a:endParaRPr lang="en-US"/>
          </a:p>
        </p:txBody>
      </p:sp>
      <p:sp>
        <p:nvSpPr>
          <p:cNvPr id="50179" name="Rectangle 3"/>
          <p:cNvSpPr>
            <a:spLocks noChangeArrowheads="1"/>
          </p:cNvSpPr>
          <p:nvPr/>
        </p:nvSpPr>
        <p:spPr bwMode="auto">
          <a:xfrm>
            <a:off x="715963" y="2105025"/>
            <a:ext cx="7400925" cy="1187450"/>
          </a:xfrm>
          <a:prstGeom prst="rect">
            <a:avLst/>
          </a:prstGeom>
          <a:noFill/>
          <a:ln w="9525">
            <a:noFill/>
            <a:miter lim="800000"/>
            <a:headEnd/>
            <a:tailEnd/>
          </a:ln>
        </p:spPr>
        <p:txBody>
          <a:bodyPr>
            <a:spAutoFit/>
          </a:bodyPr>
          <a:lstStyle/>
          <a:p>
            <a:r>
              <a:rPr lang="en-US"/>
              <a:t>Let a, b, and c be real numbers such that a≠0. The solutions of the quadratic equation ax</a:t>
            </a:r>
            <a:r>
              <a:rPr lang="en-US" baseline="30000"/>
              <a:t>2</a:t>
            </a:r>
            <a:r>
              <a:rPr lang="en-US"/>
              <a:t> + bx +c = 0 are:</a:t>
            </a:r>
          </a:p>
        </p:txBody>
      </p:sp>
      <p:graphicFrame>
        <p:nvGraphicFramePr>
          <p:cNvPr id="200704" name="Object 0"/>
          <p:cNvGraphicFramePr>
            <a:graphicFrameLocks noChangeAspect="1"/>
          </p:cNvGraphicFramePr>
          <p:nvPr/>
        </p:nvGraphicFramePr>
        <p:xfrm>
          <a:off x="1816100" y="3565525"/>
          <a:ext cx="3259138" cy="1155700"/>
        </p:xfrm>
        <a:graphic>
          <a:graphicData uri="http://schemas.openxmlformats.org/presentationml/2006/ole">
            <mc:AlternateContent xmlns:mc="http://schemas.openxmlformats.org/markup-compatibility/2006">
              <mc:Choice xmlns:v="urn:schemas-microsoft-com:vml" Requires="v">
                <p:oleObj spid="_x0000_s200707" name="Equation" r:id="rId4" imgW="1181100" imgH="419100" progId="Equation.3">
                  <p:embed/>
                </p:oleObj>
              </mc:Choice>
              <mc:Fallback>
                <p:oleObj name="Equation" r:id="rId4" imgW="1181100" imgH="419100" progId="Equation.3">
                  <p:embed/>
                  <p:pic>
                    <p:nvPicPr>
                      <p:cNvPr id="0" name="Picture 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16100" y="3565525"/>
                        <a:ext cx="3259138" cy="1155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cSld>
  <p:clrMapOvr>
    <a:masterClrMapping/>
  </p:clrMapOvr>
  <p:timing>
    <p:tnLst>
      <p:par>
        <p:cTn xmlns:p14="http://schemas.microsoft.com/office/powerpoint/2010/mai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r>
              <a:rPr lang="en-US" sz="3600"/>
              <a:t>SOLVING QUADRATIC EQUATION WITH TWO REAL SOLUTIONS</a:t>
            </a:r>
            <a:endParaRPr lang="en-US"/>
          </a:p>
        </p:txBody>
      </p:sp>
      <p:graphicFrame>
        <p:nvGraphicFramePr>
          <p:cNvPr id="201728" name="Object 0"/>
          <p:cNvGraphicFramePr>
            <a:graphicFrameLocks noChangeAspect="1"/>
          </p:cNvGraphicFramePr>
          <p:nvPr/>
        </p:nvGraphicFramePr>
        <p:xfrm>
          <a:off x="860425" y="2171700"/>
          <a:ext cx="2528888" cy="3992563"/>
        </p:xfrm>
        <a:graphic>
          <a:graphicData uri="http://schemas.openxmlformats.org/presentationml/2006/ole">
            <mc:AlternateContent xmlns:mc="http://schemas.openxmlformats.org/markup-compatibility/2006">
              <mc:Choice xmlns:v="urn:schemas-microsoft-com:vml" Requires="v">
                <p:oleObj spid="_x0000_s201733" name="Equation" r:id="rId4" imgW="1447800" imgH="2286000" progId="Equation.3">
                  <p:embed/>
                </p:oleObj>
              </mc:Choice>
              <mc:Fallback>
                <p:oleObj name="Equation" r:id="rId4" imgW="1447800" imgH="2286000" progId="Equation.3">
                  <p:embed/>
                  <p:pic>
                    <p:nvPicPr>
                      <p:cNvPr id="0" name="Picture 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60425" y="2171700"/>
                        <a:ext cx="2528888" cy="39925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201729" name="Object 1"/>
          <p:cNvGraphicFramePr>
            <a:graphicFrameLocks noChangeAspect="1"/>
          </p:cNvGraphicFramePr>
          <p:nvPr/>
        </p:nvGraphicFramePr>
        <p:xfrm>
          <a:off x="5195888" y="3587750"/>
          <a:ext cx="2316162" cy="1870075"/>
        </p:xfrm>
        <a:graphic>
          <a:graphicData uri="http://schemas.openxmlformats.org/presentationml/2006/ole">
            <mc:AlternateContent xmlns:mc="http://schemas.openxmlformats.org/markup-compatibility/2006">
              <mc:Choice xmlns:v="urn:schemas-microsoft-com:vml" Requires="v">
                <p:oleObj spid="_x0000_s201734" name="Equation" r:id="rId6" imgW="1320800" imgH="1066800" progId="Equation.3">
                  <p:embed/>
                </p:oleObj>
              </mc:Choice>
              <mc:Fallback>
                <p:oleObj name="Equation" r:id="rId6" imgW="1320800" imgH="1066800" progId="Equation.3">
                  <p:embed/>
                  <p:pic>
                    <p:nvPicPr>
                      <p:cNvPr id="0" name="Picture 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195888" y="3587750"/>
                        <a:ext cx="2316162" cy="1870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51205" name="Rectangle 5"/>
          <p:cNvSpPr>
            <a:spLocks noChangeArrowheads="1"/>
          </p:cNvSpPr>
          <p:nvPr/>
        </p:nvSpPr>
        <p:spPr bwMode="auto">
          <a:xfrm>
            <a:off x="4829175" y="2941638"/>
            <a:ext cx="2606675" cy="457200"/>
          </a:xfrm>
          <a:prstGeom prst="rect">
            <a:avLst/>
          </a:prstGeom>
          <a:noFill/>
          <a:ln w="9525">
            <a:noFill/>
            <a:miter lim="800000"/>
            <a:headEnd/>
            <a:tailEnd/>
          </a:ln>
        </p:spPr>
        <p:txBody>
          <a:bodyPr wrap="none">
            <a:spAutoFit/>
          </a:bodyPr>
          <a:lstStyle/>
          <a:p>
            <a:r>
              <a:rPr lang="en-US">
                <a:solidFill>
                  <a:schemeClr val="folHlink"/>
                </a:solidFill>
              </a:rPr>
              <a:t>The solutions are:</a:t>
            </a:r>
          </a:p>
        </p:txBody>
      </p:sp>
    </p:spTree>
  </p:cSld>
  <p:clrMapOvr>
    <a:masterClrMapping/>
  </p:clrMapOvr>
  <p:timing>
    <p:tnLst>
      <p:par>
        <p:cTn xmlns:p14="http://schemas.microsoft.com/office/powerpoint/2010/mai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US" sz="3600"/>
              <a:t>SOLVING QUADRATIC EQUATION WITH ONE REAL SOLUTIONS</a:t>
            </a:r>
          </a:p>
        </p:txBody>
      </p:sp>
      <p:graphicFrame>
        <p:nvGraphicFramePr>
          <p:cNvPr id="52227" name="Object 3"/>
          <p:cNvGraphicFramePr>
            <a:graphicFrameLocks noChangeAspect="1"/>
          </p:cNvGraphicFramePr>
          <p:nvPr/>
        </p:nvGraphicFramePr>
        <p:xfrm>
          <a:off x="1130300" y="2335213"/>
          <a:ext cx="2352675" cy="3598862"/>
        </p:xfrm>
        <a:graphic>
          <a:graphicData uri="http://schemas.openxmlformats.org/presentationml/2006/ole">
            <mc:AlternateContent xmlns:mc="http://schemas.openxmlformats.org/markup-compatibility/2006">
              <mc:Choice xmlns:v="urn:schemas-microsoft-com:vml" Requires="v">
                <p:oleObj spid="_x0000_s52230" name="Equation" r:id="rId4" imgW="1485900" imgH="2273300" progId="Equation.3">
                  <p:embed/>
                </p:oleObj>
              </mc:Choice>
              <mc:Fallback>
                <p:oleObj name="Equation" r:id="rId4" imgW="1485900" imgH="2273300" progId="Equation.3">
                  <p:embed/>
                  <p:pic>
                    <p:nvPicPr>
                      <p:cNvPr id="0"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0300" y="2335213"/>
                        <a:ext cx="2352675" cy="35988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52229" name="Rectangle 5"/>
          <p:cNvSpPr>
            <a:spLocks noChangeArrowheads="1"/>
          </p:cNvSpPr>
          <p:nvPr/>
        </p:nvSpPr>
        <p:spPr bwMode="auto">
          <a:xfrm>
            <a:off x="4945063" y="3057525"/>
            <a:ext cx="3436937" cy="457200"/>
          </a:xfrm>
          <a:prstGeom prst="rect">
            <a:avLst/>
          </a:prstGeom>
          <a:noFill/>
          <a:ln w="9525">
            <a:noFill/>
            <a:miter lim="800000"/>
            <a:headEnd/>
            <a:tailEnd/>
          </a:ln>
        </p:spPr>
        <p:txBody>
          <a:bodyPr wrap="none">
            <a:spAutoFit/>
          </a:bodyPr>
          <a:lstStyle/>
          <a:p>
            <a:r>
              <a:rPr lang="en-US">
                <a:solidFill>
                  <a:schemeClr val="folHlink"/>
                </a:solidFill>
              </a:rPr>
              <a:t>Hence, the solution is </a:t>
            </a:r>
            <a:r>
              <a:rPr lang="en-US"/>
              <a:t>3.</a:t>
            </a:r>
            <a:endParaRPr lang="en-US">
              <a:solidFill>
                <a:schemeClr val="folHlink"/>
              </a:solidFill>
            </a:endParaRPr>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sz="3600"/>
              <a:t>THE GRAPH OF A QUADRATIC FUNCTION</a:t>
            </a:r>
            <a:endParaRPr lang="en-US"/>
          </a:p>
        </p:txBody>
      </p:sp>
      <p:sp>
        <p:nvSpPr>
          <p:cNvPr id="9220" name="Line 4"/>
          <p:cNvSpPr>
            <a:spLocks noChangeShapeType="1"/>
          </p:cNvSpPr>
          <p:nvPr/>
        </p:nvSpPr>
        <p:spPr bwMode="auto">
          <a:xfrm rot="-5357681">
            <a:off x="6513513" y="2249488"/>
            <a:ext cx="0" cy="3733800"/>
          </a:xfrm>
          <a:prstGeom prst="line">
            <a:avLst/>
          </a:prstGeom>
          <a:noFill/>
          <a:ln w="9525">
            <a:solidFill>
              <a:schemeClr val="tx1"/>
            </a:solidFill>
            <a:round/>
            <a:headEnd/>
            <a:tailEnd/>
          </a:ln>
        </p:spPr>
        <p:txBody>
          <a:bodyPr wrap="none" anchor="ctr"/>
          <a:lstStyle/>
          <a:p>
            <a:endParaRPr lang="en-US"/>
          </a:p>
        </p:txBody>
      </p:sp>
      <p:sp>
        <p:nvSpPr>
          <p:cNvPr id="9225" name="Arc 9"/>
          <p:cNvSpPr>
            <a:spLocks/>
          </p:cNvSpPr>
          <p:nvPr/>
        </p:nvSpPr>
        <p:spPr bwMode="auto">
          <a:xfrm rot="10796318" flipV="1">
            <a:off x="5791200" y="4114800"/>
            <a:ext cx="1674813" cy="1447800"/>
          </a:xfrm>
          <a:custGeom>
            <a:avLst/>
            <a:gdLst>
              <a:gd name="G0" fmla="+- 21560 0 0"/>
              <a:gd name="G1" fmla="+- 21600 0 0"/>
              <a:gd name="G2" fmla="+- 21600 0 0"/>
              <a:gd name="T0" fmla="*/ 0 w 43140"/>
              <a:gd name="T1" fmla="*/ 20300 h 21600"/>
              <a:gd name="T2" fmla="*/ 43140 w 43140"/>
              <a:gd name="T3" fmla="*/ 20688 h 21600"/>
              <a:gd name="T4" fmla="*/ 21560 w 43140"/>
              <a:gd name="T5" fmla="*/ 21600 h 21600"/>
            </a:gdLst>
            <a:ahLst/>
            <a:cxnLst>
              <a:cxn ang="0">
                <a:pos x="T0" y="T1"/>
              </a:cxn>
              <a:cxn ang="0">
                <a:pos x="T2" y="T3"/>
              </a:cxn>
              <a:cxn ang="0">
                <a:pos x="T4" y="T5"/>
              </a:cxn>
            </a:cxnLst>
            <a:rect l="0" t="0" r="r" b="b"/>
            <a:pathLst>
              <a:path w="43140" h="21600" fill="none" extrusionOk="0">
                <a:moveTo>
                  <a:pt x="-1" y="20299"/>
                </a:moveTo>
                <a:cubicBezTo>
                  <a:pt x="686" y="8896"/>
                  <a:pt x="10135" y="-1"/>
                  <a:pt x="21560" y="0"/>
                </a:cubicBezTo>
                <a:cubicBezTo>
                  <a:pt x="33134" y="0"/>
                  <a:pt x="42652" y="9123"/>
                  <a:pt x="43140" y="20687"/>
                </a:cubicBezTo>
              </a:path>
              <a:path w="43140" h="21600" stroke="0" extrusionOk="0">
                <a:moveTo>
                  <a:pt x="-1" y="20299"/>
                </a:moveTo>
                <a:cubicBezTo>
                  <a:pt x="686" y="8896"/>
                  <a:pt x="10135" y="-1"/>
                  <a:pt x="21560" y="0"/>
                </a:cubicBezTo>
                <a:cubicBezTo>
                  <a:pt x="33134" y="0"/>
                  <a:pt x="42652" y="9123"/>
                  <a:pt x="43140" y="20687"/>
                </a:cubicBezTo>
                <a:lnTo>
                  <a:pt x="21560" y="21600"/>
                </a:lnTo>
                <a:close/>
              </a:path>
            </a:pathLst>
          </a:custGeom>
          <a:noFill/>
          <a:ln w="9525">
            <a:solidFill>
              <a:schemeClr val="folHlink"/>
            </a:solidFill>
            <a:round/>
            <a:headEnd/>
            <a:tailEnd/>
          </a:ln>
        </p:spPr>
        <p:txBody>
          <a:bodyPr wrap="none" anchor="ctr"/>
          <a:lstStyle/>
          <a:p>
            <a:endParaRPr lang="en-US"/>
          </a:p>
        </p:txBody>
      </p:sp>
      <p:sp>
        <p:nvSpPr>
          <p:cNvPr id="9229" name="Arc 13"/>
          <p:cNvSpPr>
            <a:spLocks/>
          </p:cNvSpPr>
          <p:nvPr/>
        </p:nvSpPr>
        <p:spPr bwMode="auto">
          <a:xfrm rot="21596320" flipV="1">
            <a:off x="5791200" y="2667000"/>
            <a:ext cx="1674813" cy="1447800"/>
          </a:xfrm>
          <a:custGeom>
            <a:avLst/>
            <a:gdLst>
              <a:gd name="G0" fmla="+- 21560 0 0"/>
              <a:gd name="G1" fmla="+- 21600 0 0"/>
              <a:gd name="G2" fmla="+- 21600 0 0"/>
              <a:gd name="T0" fmla="*/ 0 w 43140"/>
              <a:gd name="T1" fmla="*/ 20300 h 21600"/>
              <a:gd name="T2" fmla="*/ 43140 w 43140"/>
              <a:gd name="T3" fmla="*/ 20688 h 21600"/>
              <a:gd name="T4" fmla="*/ 21560 w 43140"/>
              <a:gd name="T5" fmla="*/ 21600 h 21600"/>
            </a:gdLst>
            <a:ahLst/>
            <a:cxnLst>
              <a:cxn ang="0">
                <a:pos x="T0" y="T1"/>
              </a:cxn>
              <a:cxn ang="0">
                <a:pos x="T2" y="T3"/>
              </a:cxn>
              <a:cxn ang="0">
                <a:pos x="T4" y="T5"/>
              </a:cxn>
            </a:cxnLst>
            <a:rect l="0" t="0" r="r" b="b"/>
            <a:pathLst>
              <a:path w="43140" h="21600" fill="none" extrusionOk="0">
                <a:moveTo>
                  <a:pt x="-1" y="20299"/>
                </a:moveTo>
                <a:cubicBezTo>
                  <a:pt x="686" y="8896"/>
                  <a:pt x="10135" y="-1"/>
                  <a:pt x="21560" y="0"/>
                </a:cubicBezTo>
                <a:cubicBezTo>
                  <a:pt x="33134" y="0"/>
                  <a:pt x="42652" y="9123"/>
                  <a:pt x="43140" y="20687"/>
                </a:cubicBezTo>
              </a:path>
              <a:path w="43140" h="21600" stroke="0" extrusionOk="0">
                <a:moveTo>
                  <a:pt x="-1" y="20299"/>
                </a:moveTo>
                <a:cubicBezTo>
                  <a:pt x="686" y="8896"/>
                  <a:pt x="10135" y="-1"/>
                  <a:pt x="21560" y="0"/>
                </a:cubicBezTo>
                <a:cubicBezTo>
                  <a:pt x="33134" y="0"/>
                  <a:pt x="42652" y="9123"/>
                  <a:pt x="43140" y="20687"/>
                </a:cubicBezTo>
                <a:lnTo>
                  <a:pt x="21560" y="21600"/>
                </a:lnTo>
                <a:close/>
              </a:path>
            </a:pathLst>
          </a:custGeom>
          <a:noFill/>
          <a:ln w="9525">
            <a:solidFill>
              <a:schemeClr val="hlink"/>
            </a:solidFill>
            <a:round/>
            <a:headEnd/>
            <a:tailEnd/>
          </a:ln>
        </p:spPr>
        <p:txBody>
          <a:bodyPr wrap="none" anchor="ctr"/>
          <a:lstStyle/>
          <a:p>
            <a:endParaRPr lang="en-US"/>
          </a:p>
        </p:txBody>
      </p:sp>
      <p:sp>
        <p:nvSpPr>
          <p:cNvPr id="9230" name="Line 14"/>
          <p:cNvSpPr>
            <a:spLocks noChangeShapeType="1"/>
          </p:cNvSpPr>
          <p:nvPr/>
        </p:nvSpPr>
        <p:spPr bwMode="auto">
          <a:xfrm flipV="1">
            <a:off x="5791200" y="4114800"/>
            <a:ext cx="609600" cy="381000"/>
          </a:xfrm>
          <a:prstGeom prst="line">
            <a:avLst/>
          </a:prstGeom>
          <a:noFill/>
          <a:ln w="9525">
            <a:solidFill>
              <a:schemeClr val="tx1"/>
            </a:solidFill>
            <a:round/>
            <a:headEnd/>
            <a:tailEnd type="triangle" w="med" len="med"/>
          </a:ln>
        </p:spPr>
        <p:txBody>
          <a:bodyPr wrap="none" anchor="ctr"/>
          <a:lstStyle/>
          <a:p>
            <a:endParaRPr lang="en-US"/>
          </a:p>
        </p:txBody>
      </p:sp>
      <p:sp>
        <p:nvSpPr>
          <p:cNvPr id="9231" name="Rectangle 15"/>
          <p:cNvSpPr>
            <a:spLocks noChangeArrowheads="1"/>
          </p:cNvSpPr>
          <p:nvPr/>
        </p:nvSpPr>
        <p:spPr bwMode="auto">
          <a:xfrm>
            <a:off x="4800600" y="4191000"/>
            <a:ext cx="1014413" cy="457200"/>
          </a:xfrm>
          <a:prstGeom prst="rect">
            <a:avLst/>
          </a:prstGeom>
          <a:noFill/>
          <a:ln w="9525">
            <a:noFill/>
            <a:miter lim="800000"/>
            <a:headEnd/>
            <a:tailEnd/>
          </a:ln>
        </p:spPr>
        <p:txBody>
          <a:bodyPr wrap="none">
            <a:spAutoFit/>
          </a:bodyPr>
          <a:lstStyle/>
          <a:p>
            <a:r>
              <a:rPr lang="en-US"/>
              <a:t>vertex</a:t>
            </a:r>
          </a:p>
        </p:txBody>
      </p:sp>
      <p:sp>
        <p:nvSpPr>
          <p:cNvPr id="9232" name="Line 16"/>
          <p:cNvSpPr>
            <a:spLocks noChangeShapeType="1"/>
          </p:cNvSpPr>
          <p:nvPr/>
        </p:nvSpPr>
        <p:spPr bwMode="auto">
          <a:xfrm flipH="1">
            <a:off x="6629400" y="5486400"/>
            <a:ext cx="457200" cy="0"/>
          </a:xfrm>
          <a:prstGeom prst="line">
            <a:avLst/>
          </a:prstGeom>
          <a:noFill/>
          <a:ln w="9525">
            <a:solidFill>
              <a:schemeClr val="tx1"/>
            </a:solidFill>
            <a:round/>
            <a:headEnd/>
            <a:tailEnd type="triangle" w="med" len="med"/>
          </a:ln>
        </p:spPr>
        <p:txBody>
          <a:bodyPr wrap="none" anchor="ctr"/>
          <a:lstStyle/>
          <a:p>
            <a:endParaRPr lang="en-US"/>
          </a:p>
        </p:txBody>
      </p:sp>
      <p:sp>
        <p:nvSpPr>
          <p:cNvPr id="9233" name="Rectangle 17"/>
          <p:cNvSpPr>
            <a:spLocks noChangeArrowheads="1"/>
          </p:cNvSpPr>
          <p:nvPr/>
        </p:nvSpPr>
        <p:spPr bwMode="auto">
          <a:xfrm>
            <a:off x="7162800" y="5257800"/>
            <a:ext cx="1600200" cy="822325"/>
          </a:xfrm>
          <a:prstGeom prst="rect">
            <a:avLst/>
          </a:prstGeom>
          <a:noFill/>
          <a:ln w="9525">
            <a:noFill/>
            <a:miter lim="800000"/>
            <a:headEnd/>
            <a:tailEnd/>
          </a:ln>
        </p:spPr>
        <p:txBody>
          <a:bodyPr>
            <a:spAutoFit/>
          </a:bodyPr>
          <a:lstStyle/>
          <a:p>
            <a:r>
              <a:rPr lang="en-US"/>
              <a:t>Axis of symmetry</a:t>
            </a:r>
          </a:p>
        </p:txBody>
      </p:sp>
      <p:sp>
        <p:nvSpPr>
          <p:cNvPr id="9235" name="Line 19"/>
          <p:cNvSpPr>
            <a:spLocks noChangeShapeType="1"/>
          </p:cNvSpPr>
          <p:nvPr/>
        </p:nvSpPr>
        <p:spPr bwMode="auto">
          <a:xfrm>
            <a:off x="6629400" y="2438400"/>
            <a:ext cx="0" cy="3276600"/>
          </a:xfrm>
          <a:prstGeom prst="line">
            <a:avLst/>
          </a:prstGeom>
          <a:noFill/>
          <a:ln w="9525">
            <a:solidFill>
              <a:schemeClr val="tx1"/>
            </a:solidFill>
            <a:round/>
            <a:headEnd type="triangle" w="med" len="med"/>
            <a:tailEnd type="triangle" w="med" len="med"/>
          </a:ln>
        </p:spPr>
        <p:txBody>
          <a:bodyPr wrap="none" anchor="ctr"/>
          <a:lstStyle/>
          <a:p>
            <a:endParaRPr lang="en-US"/>
          </a:p>
        </p:txBody>
      </p:sp>
      <p:sp>
        <p:nvSpPr>
          <p:cNvPr id="9236" name="Rectangle 20"/>
          <p:cNvSpPr>
            <a:spLocks noChangeArrowheads="1"/>
          </p:cNvSpPr>
          <p:nvPr/>
        </p:nvSpPr>
        <p:spPr bwMode="auto">
          <a:xfrm>
            <a:off x="7467600" y="2971800"/>
            <a:ext cx="949325" cy="457200"/>
          </a:xfrm>
          <a:prstGeom prst="rect">
            <a:avLst/>
          </a:prstGeom>
          <a:noFill/>
          <a:ln w="9525">
            <a:noFill/>
            <a:miter lim="800000"/>
            <a:headEnd/>
            <a:tailEnd/>
          </a:ln>
        </p:spPr>
        <p:txBody>
          <a:bodyPr wrap="none">
            <a:spAutoFit/>
          </a:bodyPr>
          <a:lstStyle/>
          <a:p>
            <a:r>
              <a:rPr lang="en-US">
                <a:solidFill>
                  <a:schemeClr val="hlink"/>
                </a:solidFill>
              </a:rPr>
              <a:t>y = x</a:t>
            </a:r>
            <a:r>
              <a:rPr lang="en-US" baseline="30000">
                <a:solidFill>
                  <a:schemeClr val="hlink"/>
                </a:solidFill>
              </a:rPr>
              <a:t>2</a:t>
            </a:r>
            <a:endParaRPr lang="en-US">
              <a:solidFill>
                <a:schemeClr val="hlink"/>
              </a:solidFill>
            </a:endParaRPr>
          </a:p>
        </p:txBody>
      </p:sp>
      <p:sp>
        <p:nvSpPr>
          <p:cNvPr id="9237" name="Rectangle 21"/>
          <p:cNvSpPr>
            <a:spLocks noChangeArrowheads="1"/>
          </p:cNvSpPr>
          <p:nvPr/>
        </p:nvSpPr>
        <p:spPr bwMode="auto">
          <a:xfrm>
            <a:off x="7467600" y="4495800"/>
            <a:ext cx="1050925" cy="457200"/>
          </a:xfrm>
          <a:prstGeom prst="rect">
            <a:avLst/>
          </a:prstGeom>
          <a:noFill/>
          <a:ln w="9525">
            <a:noFill/>
            <a:miter lim="800000"/>
            <a:headEnd/>
            <a:tailEnd/>
          </a:ln>
        </p:spPr>
        <p:txBody>
          <a:bodyPr wrap="none">
            <a:spAutoFit/>
          </a:bodyPr>
          <a:lstStyle/>
          <a:p>
            <a:r>
              <a:rPr lang="en-US">
                <a:solidFill>
                  <a:schemeClr val="folHlink"/>
                </a:solidFill>
              </a:rPr>
              <a:t>y = -x</a:t>
            </a:r>
            <a:r>
              <a:rPr lang="en-US" baseline="30000">
                <a:solidFill>
                  <a:schemeClr val="folHlink"/>
                </a:solidFill>
              </a:rPr>
              <a:t>2</a:t>
            </a:r>
            <a:endParaRPr lang="en-US">
              <a:solidFill>
                <a:schemeClr val="folHlink"/>
              </a:solidFill>
            </a:endParaRPr>
          </a:p>
        </p:txBody>
      </p:sp>
      <p:sp>
        <p:nvSpPr>
          <p:cNvPr id="9238" name="Rectangle 22"/>
          <p:cNvSpPr>
            <a:spLocks noChangeArrowheads="1"/>
          </p:cNvSpPr>
          <p:nvPr/>
        </p:nvSpPr>
        <p:spPr bwMode="auto">
          <a:xfrm>
            <a:off x="609600" y="2133600"/>
            <a:ext cx="4267200" cy="4114800"/>
          </a:xfrm>
          <a:prstGeom prst="rect">
            <a:avLst/>
          </a:prstGeom>
          <a:noFill/>
          <a:ln w="9525">
            <a:noFill/>
            <a:miter lim="800000"/>
            <a:headEnd/>
            <a:tailEnd/>
          </a:ln>
        </p:spPr>
        <p:txBody>
          <a:bodyPr>
            <a:spAutoFit/>
          </a:bodyPr>
          <a:lstStyle/>
          <a:p>
            <a:pPr>
              <a:buFont typeface="Wingdings" pitchFamily="-80" charset="2"/>
              <a:buChar char="§"/>
            </a:pPr>
            <a:r>
              <a:rPr lang="en-US" dirty="0"/>
              <a:t> </a:t>
            </a:r>
            <a:r>
              <a:rPr lang="en-US" sz="2000" dirty="0"/>
              <a:t>The </a:t>
            </a:r>
            <a:r>
              <a:rPr lang="en-US" sz="2000" dirty="0">
                <a:solidFill>
                  <a:schemeClr val="folHlink"/>
                </a:solidFill>
              </a:rPr>
              <a:t>parabola opens up</a:t>
            </a:r>
            <a:r>
              <a:rPr lang="en-US" sz="2000" dirty="0"/>
              <a:t> if a&gt;0 and </a:t>
            </a:r>
            <a:r>
              <a:rPr lang="en-US" sz="2000" dirty="0">
                <a:solidFill>
                  <a:schemeClr val="folHlink"/>
                </a:solidFill>
              </a:rPr>
              <a:t>opens down</a:t>
            </a:r>
            <a:r>
              <a:rPr lang="en-US" sz="2000" dirty="0"/>
              <a:t> if a&lt;0.</a:t>
            </a:r>
            <a:br>
              <a:rPr lang="en-US" sz="2000" dirty="0"/>
            </a:br>
            <a:endParaRPr lang="en-US" sz="2000" dirty="0"/>
          </a:p>
          <a:p>
            <a:pPr>
              <a:buFont typeface="Wingdings" pitchFamily="-80" charset="2"/>
              <a:buChar char="§"/>
            </a:pPr>
            <a:r>
              <a:rPr lang="en-US" sz="2000" dirty="0"/>
              <a:t> The parabola is wider than the graph of y = x</a:t>
            </a:r>
            <a:r>
              <a:rPr lang="en-US" sz="2000" baseline="30000" dirty="0"/>
              <a:t>2 </a:t>
            </a:r>
            <a:r>
              <a:rPr lang="en-US" sz="2000" dirty="0"/>
              <a:t>if |a| &lt; 1 and narrower than the graph of y = x</a:t>
            </a:r>
            <a:r>
              <a:rPr lang="en-US" sz="2000" baseline="30000" dirty="0"/>
              <a:t>2 </a:t>
            </a:r>
            <a:r>
              <a:rPr lang="en-US" sz="2000" dirty="0"/>
              <a:t>if |a| &gt; 1.</a:t>
            </a:r>
            <a:br>
              <a:rPr lang="en-US" sz="2000" dirty="0"/>
            </a:br>
            <a:endParaRPr lang="en-US" sz="2000" dirty="0"/>
          </a:p>
          <a:p>
            <a:pPr>
              <a:buFont typeface="Wingdings" pitchFamily="-80" charset="2"/>
              <a:buChar char="§"/>
            </a:pPr>
            <a:r>
              <a:rPr lang="en-US" sz="2000" dirty="0"/>
              <a:t>The x-coordinate of the </a:t>
            </a:r>
            <a:r>
              <a:rPr lang="en-US" sz="2000" dirty="0">
                <a:solidFill>
                  <a:schemeClr val="folHlink"/>
                </a:solidFill>
              </a:rPr>
              <a:t>vertex</a:t>
            </a:r>
            <a:r>
              <a:rPr lang="en-US" sz="2000" dirty="0"/>
              <a:t> is    </a:t>
            </a:r>
            <a:r>
              <a:rPr lang="en-US" sz="2000" dirty="0" smtClean="0"/>
              <a:t>x =  </a:t>
            </a:r>
            <a:r>
              <a:rPr lang="en-US" sz="2000" u="sng" dirty="0" smtClean="0"/>
              <a:t>-b </a:t>
            </a:r>
            <a:r>
              <a:rPr lang="en-US" sz="2000" dirty="0"/>
              <a:t/>
            </a:r>
            <a:br>
              <a:rPr lang="en-US" sz="2000" dirty="0"/>
            </a:br>
            <a:r>
              <a:rPr lang="en-US" sz="2000" dirty="0" smtClean="0"/>
              <a:t>       2a</a:t>
            </a:r>
            <a:endParaRPr lang="en-US" sz="2000" dirty="0"/>
          </a:p>
          <a:p>
            <a:pPr>
              <a:buFont typeface="Wingdings" pitchFamily="-80" charset="2"/>
              <a:buChar char="§"/>
            </a:pPr>
            <a:r>
              <a:rPr lang="en-US" sz="2000" dirty="0"/>
              <a:t>The </a:t>
            </a:r>
            <a:r>
              <a:rPr lang="en-US" sz="2000" dirty="0">
                <a:solidFill>
                  <a:schemeClr val="folHlink"/>
                </a:solidFill>
              </a:rPr>
              <a:t>axis of symmetry</a:t>
            </a:r>
            <a:r>
              <a:rPr lang="en-US" sz="2000" dirty="0"/>
              <a:t> is the vertical line x = -b/2a. </a:t>
            </a:r>
          </a:p>
        </p:txBody>
      </p:sp>
    </p:spTree>
  </p:cSld>
  <p:clrMapOvr>
    <a:masterClrMapping/>
  </p:clrMapOvr>
  <p:timing>
    <p:tnLst>
      <p:par>
        <p:cTn xmlns:p14="http://schemas.microsoft.com/office/powerpoint/2010/mai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r>
              <a:rPr lang="en-US" sz="3200"/>
              <a:t>SOLVING QUADRATIC EQUATION WITH TWO IMAGINARY SOLUTIONS</a:t>
            </a:r>
            <a:endParaRPr lang="en-US" sz="3600"/>
          </a:p>
        </p:txBody>
      </p:sp>
      <p:graphicFrame>
        <p:nvGraphicFramePr>
          <p:cNvPr id="53251" name="Object 3"/>
          <p:cNvGraphicFramePr>
            <a:graphicFrameLocks noChangeAspect="1"/>
          </p:cNvGraphicFramePr>
          <p:nvPr/>
        </p:nvGraphicFramePr>
        <p:xfrm>
          <a:off x="1165225" y="2235200"/>
          <a:ext cx="2701925" cy="3805238"/>
        </p:xfrm>
        <a:graphic>
          <a:graphicData uri="http://schemas.openxmlformats.org/presentationml/2006/ole">
            <mc:AlternateContent xmlns:mc="http://schemas.openxmlformats.org/markup-compatibility/2006">
              <mc:Choice xmlns:v="urn:schemas-microsoft-com:vml" Requires="v">
                <p:oleObj spid="_x0000_s53254" name="Equation" r:id="rId4" imgW="1562100" imgH="2705100" progId="Equation.3">
                  <p:embed/>
                </p:oleObj>
              </mc:Choice>
              <mc:Fallback>
                <p:oleObj name="Equation" r:id="rId4" imgW="1562100" imgH="2705100" progId="Equation.3">
                  <p:embed/>
                  <p:pic>
                    <p:nvPicPr>
                      <p:cNvPr id="0"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65225" y="2235200"/>
                        <a:ext cx="2701925" cy="38052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53252" name="Rectangle 4"/>
          <p:cNvSpPr>
            <a:spLocks noChangeArrowheads="1"/>
          </p:cNvSpPr>
          <p:nvPr/>
        </p:nvSpPr>
        <p:spPr bwMode="auto">
          <a:xfrm>
            <a:off x="5492750" y="2566988"/>
            <a:ext cx="2606675" cy="822325"/>
          </a:xfrm>
          <a:prstGeom prst="rect">
            <a:avLst/>
          </a:prstGeom>
          <a:noFill/>
          <a:ln w="9525">
            <a:noFill/>
            <a:miter lim="800000"/>
            <a:headEnd/>
            <a:tailEnd/>
          </a:ln>
        </p:spPr>
        <p:txBody>
          <a:bodyPr wrap="none">
            <a:spAutoFit/>
          </a:bodyPr>
          <a:lstStyle/>
          <a:p>
            <a:r>
              <a:rPr lang="en-US">
                <a:solidFill>
                  <a:schemeClr val="folHlink"/>
                </a:solidFill>
              </a:rPr>
              <a:t>The solutions are:</a:t>
            </a:r>
          </a:p>
          <a:p>
            <a:r>
              <a:rPr lang="en-US"/>
              <a:t>1+i and 1-i</a:t>
            </a:r>
            <a:endParaRPr lang="en-US">
              <a:solidFill>
                <a:schemeClr val="folHlink"/>
              </a:solidFill>
            </a:endParaRPr>
          </a:p>
        </p:txBody>
      </p:sp>
    </p:spTree>
  </p:cSld>
  <p:clrMapOvr>
    <a:masterClrMapping/>
  </p:clrMapOvr>
  <p:timing>
    <p:tnLst>
      <p:par>
        <p:cTn xmlns:p14="http://schemas.microsoft.com/office/powerpoint/2010/mai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r>
              <a:rPr lang="en-US"/>
              <a:t>DISCRIMINANT</a:t>
            </a:r>
          </a:p>
        </p:txBody>
      </p:sp>
      <p:sp>
        <p:nvSpPr>
          <p:cNvPr id="54275" name="Rectangle 3"/>
          <p:cNvSpPr>
            <a:spLocks noChangeArrowheads="1"/>
          </p:cNvSpPr>
          <p:nvPr/>
        </p:nvSpPr>
        <p:spPr bwMode="auto">
          <a:xfrm>
            <a:off x="1177925" y="2278063"/>
            <a:ext cx="6716713" cy="1200329"/>
          </a:xfrm>
          <a:prstGeom prst="rect">
            <a:avLst/>
          </a:prstGeom>
          <a:noFill/>
          <a:ln w="9525">
            <a:noFill/>
            <a:miter lim="800000"/>
            <a:headEnd/>
            <a:tailEnd/>
          </a:ln>
        </p:spPr>
        <p:txBody>
          <a:bodyPr>
            <a:spAutoFit/>
          </a:bodyPr>
          <a:lstStyle/>
          <a:p>
            <a:r>
              <a:rPr lang="en-US" dirty="0"/>
              <a:t>In the quadratic formula, the expression </a:t>
            </a:r>
            <a:r>
              <a:rPr lang="en-US" dirty="0" smtClean="0">
                <a:solidFill>
                  <a:schemeClr val="folHlink"/>
                </a:solidFill>
              </a:rPr>
              <a:t>b</a:t>
            </a:r>
            <a:r>
              <a:rPr lang="en-US" baseline="30000" dirty="0" smtClean="0">
                <a:solidFill>
                  <a:schemeClr val="folHlink"/>
                </a:solidFill>
              </a:rPr>
              <a:t>2 </a:t>
            </a:r>
            <a:r>
              <a:rPr lang="en-US" dirty="0" smtClean="0">
                <a:solidFill>
                  <a:schemeClr val="folHlink"/>
                </a:solidFill>
              </a:rPr>
              <a:t>- 4ac</a:t>
            </a:r>
            <a:r>
              <a:rPr lang="en-US" dirty="0" smtClean="0"/>
              <a:t> </a:t>
            </a:r>
            <a:r>
              <a:rPr lang="en-US" dirty="0"/>
              <a:t>under the radical sign is called the </a:t>
            </a:r>
            <a:r>
              <a:rPr lang="en-US" dirty="0" err="1"/>
              <a:t>discriminant</a:t>
            </a:r>
            <a:r>
              <a:rPr lang="en-US" dirty="0"/>
              <a:t> of the </a:t>
            </a:r>
            <a:r>
              <a:rPr lang="en-US" dirty="0" smtClean="0"/>
              <a:t>equation </a:t>
            </a:r>
            <a:r>
              <a:rPr lang="en-US" dirty="0"/>
              <a:t>ax</a:t>
            </a:r>
            <a:r>
              <a:rPr lang="en-US" baseline="30000" dirty="0"/>
              <a:t>2 </a:t>
            </a:r>
            <a:r>
              <a:rPr lang="en-US" dirty="0"/>
              <a:t>+ </a:t>
            </a:r>
            <a:r>
              <a:rPr lang="en-US" dirty="0" err="1"/>
              <a:t>bx</a:t>
            </a:r>
            <a:r>
              <a:rPr lang="en-US" dirty="0"/>
              <a:t> + c = 0.</a:t>
            </a:r>
          </a:p>
        </p:txBody>
      </p:sp>
      <p:graphicFrame>
        <p:nvGraphicFramePr>
          <p:cNvPr id="54276" name="Object 4"/>
          <p:cNvGraphicFramePr>
            <a:graphicFrameLocks noChangeAspect="1"/>
          </p:cNvGraphicFramePr>
          <p:nvPr/>
        </p:nvGraphicFramePr>
        <p:xfrm>
          <a:off x="1758950" y="4127500"/>
          <a:ext cx="3259138" cy="1155700"/>
        </p:xfrm>
        <a:graphic>
          <a:graphicData uri="http://schemas.openxmlformats.org/presentationml/2006/ole">
            <mc:AlternateContent xmlns:mc="http://schemas.openxmlformats.org/markup-compatibility/2006">
              <mc:Choice xmlns:v="urn:schemas-microsoft-com:vml" Requires="v">
                <p:oleObj spid="_x0000_s54279" name="Equation" r:id="rId4" imgW="1181100" imgH="419100" progId="Equation.3">
                  <p:embed/>
                </p:oleObj>
              </mc:Choice>
              <mc:Fallback>
                <p:oleObj name="Equation" r:id="rId4" imgW="1181100" imgH="419100" progId="Equation.3">
                  <p:embed/>
                  <p:pic>
                    <p:nvPicPr>
                      <p:cNvPr id="0"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58950" y="4127500"/>
                        <a:ext cx="3259138" cy="1155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cSld>
  <p:clrMapOvr>
    <a:masterClrMapping/>
  </p:clrMapOvr>
  <p:timing>
    <p:tnLst>
      <p:par>
        <p:cTn xmlns:p14="http://schemas.microsoft.com/office/powerpoint/2010/mai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r>
              <a:rPr lang="en-US" sz="3200"/>
              <a:t>NUMBER AND TYPE OF SOLUTIONS OF A QUADRATIC EQUATION</a:t>
            </a:r>
            <a:endParaRPr lang="en-US"/>
          </a:p>
        </p:txBody>
      </p:sp>
      <p:sp>
        <p:nvSpPr>
          <p:cNvPr id="55299" name="Rectangle 3"/>
          <p:cNvSpPr>
            <a:spLocks noChangeArrowheads="1"/>
          </p:cNvSpPr>
          <p:nvPr/>
        </p:nvSpPr>
        <p:spPr bwMode="auto">
          <a:xfrm>
            <a:off x="688975" y="2451100"/>
            <a:ext cx="7835900" cy="3378200"/>
          </a:xfrm>
          <a:prstGeom prst="rect">
            <a:avLst/>
          </a:prstGeom>
          <a:noFill/>
          <a:ln w="9525">
            <a:noFill/>
            <a:miter lim="800000"/>
            <a:headEnd/>
            <a:tailEnd/>
          </a:ln>
        </p:spPr>
        <p:txBody>
          <a:bodyPr>
            <a:spAutoFit/>
          </a:bodyPr>
          <a:lstStyle/>
          <a:p>
            <a:r>
              <a:rPr lang="en-US"/>
              <a:t>Consider the quadratic equation ax</a:t>
            </a:r>
            <a:r>
              <a:rPr lang="en-US" baseline="30000"/>
              <a:t>2</a:t>
            </a:r>
            <a:r>
              <a:rPr lang="en-US"/>
              <a:t> + bx + c = 0.</a:t>
            </a:r>
          </a:p>
          <a:p>
            <a:endParaRPr lang="en-US"/>
          </a:p>
          <a:p>
            <a:r>
              <a:rPr lang="en-US"/>
              <a:t>If b</a:t>
            </a:r>
            <a:r>
              <a:rPr lang="en-US" baseline="30000"/>
              <a:t>2</a:t>
            </a:r>
            <a:r>
              <a:rPr lang="en-US"/>
              <a:t>-4ac &gt; 0, then the equation has </a:t>
            </a:r>
            <a:r>
              <a:rPr lang="en-US">
                <a:solidFill>
                  <a:schemeClr val="folHlink"/>
                </a:solidFill>
              </a:rPr>
              <a:t>two real solutions</a:t>
            </a:r>
            <a:r>
              <a:rPr lang="en-US"/>
              <a:t>.</a:t>
            </a:r>
          </a:p>
          <a:p>
            <a:endParaRPr lang="en-US"/>
          </a:p>
          <a:p>
            <a:r>
              <a:rPr lang="en-US"/>
              <a:t>If b</a:t>
            </a:r>
            <a:r>
              <a:rPr lang="en-US" baseline="30000"/>
              <a:t>2</a:t>
            </a:r>
            <a:r>
              <a:rPr lang="en-US"/>
              <a:t>-4ac = 0, then the equation has </a:t>
            </a:r>
            <a:r>
              <a:rPr lang="en-US">
                <a:solidFill>
                  <a:schemeClr val="folHlink"/>
                </a:solidFill>
              </a:rPr>
              <a:t>one real solutions</a:t>
            </a:r>
            <a:r>
              <a:rPr lang="en-US"/>
              <a:t>.</a:t>
            </a:r>
          </a:p>
          <a:p>
            <a:endParaRPr lang="en-US"/>
          </a:p>
          <a:p>
            <a:r>
              <a:rPr lang="en-US"/>
              <a:t>If b</a:t>
            </a:r>
            <a:r>
              <a:rPr lang="en-US" baseline="30000"/>
              <a:t>2</a:t>
            </a:r>
            <a:r>
              <a:rPr lang="en-US"/>
              <a:t>-4ac &lt; 0, then the equation has </a:t>
            </a:r>
            <a:r>
              <a:rPr lang="en-US">
                <a:solidFill>
                  <a:schemeClr val="folHlink"/>
                </a:solidFill>
              </a:rPr>
              <a:t>two imaginary solutions.</a:t>
            </a:r>
          </a:p>
          <a:p>
            <a:endParaRPr lang="en-US"/>
          </a:p>
        </p:txBody>
      </p:sp>
    </p:spTree>
  </p:cSld>
  <p:clrMapOvr>
    <a:masterClrMapping/>
  </p:clrMapOvr>
  <p:timing>
    <p:tnLst>
      <p:par>
        <p:cTn xmlns:p14="http://schemas.microsoft.com/office/powerpoint/2010/mai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r>
              <a:rPr lang="en-US" sz="3600"/>
              <a:t>EXAMPLE: TWO REAL SOLUTIONS</a:t>
            </a:r>
            <a:endParaRPr lang="en-US"/>
          </a:p>
        </p:txBody>
      </p:sp>
      <p:graphicFrame>
        <p:nvGraphicFramePr>
          <p:cNvPr id="202752" name="Rectangle 0"/>
          <p:cNvGraphicFramePr>
            <a:graphicFrameLocks/>
          </p:cNvGraphicFramePr>
          <p:nvPr/>
        </p:nvGraphicFramePr>
        <p:xfrm>
          <a:off x="1143000" y="1397000"/>
          <a:ext cx="6858000" cy="4064000"/>
        </p:xfrm>
        <a:graphic>
          <a:graphicData uri="http://schemas.openxmlformats.org/presentationml/2006/ole">
            <mc:AlternateContent xmlns:mc="http://schemas.openxmlformats.org/markup-compatibility/2006">
              <mc:Choice xmlns:v="urn:schemas-microsoft-com:vml" Requires="v">
                <p:oleObj spid="_x0000_s202757" name="Equation" r:id="rId4" imgW="0" imgH="0" progId="Equation.3">
                  <p:embed/>
                </p:oleObj>
              </mc:Choice>
              <mc:Fallback>
                <p:oleObj name="Equation" r:id="rId4" imgW="0" imgH="0" progId="Equation.3">
                  <p:embed/>
                  <p:pic>
                    <p:nvPicPr>
                      <p:cNvPr id="0" name="Rectangle 0"/>
                      <p:cNvPicPr preferRelativeResize="0">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1143000" y="1397000"/>
                        <a:ext cx="6858000" cy="4064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202753" name="Object 1"/>
          <p:cNvGraphicFramePr>
            <a:graphicFrameLocks noChangeAspect="1"/>
          </p:cNvGraphicFramePr>
          <p:nvPr/>
        </p:nvGraphicFramePr>
        <p:xfrm>
          <a:off x="1309688" y="2276475"/>
          <a:ext cx="2871787" cy="3733800"/>
        </p:xfrm>
        <a:graphic>
          <a:graphicData uri="http://schemas.openxmlformats.org/presentationml/2006/ole">
            <mc:AlternateContent xmlns:mc="http://schemas.openxmlformats.org/markup-compatibility/2006">
              <mc:Choice xmlns:v="urn:schemas-microsoft-com:vml" Requires="v">
                <p:oleObj spid="_x0000_s202758" name="Equation" r:id="rId5" imgW="1905000" imgH="2476500" progId="Equation.3">
                  <p:embed/>
                </p:oleObj>
              </mc:Choice>
              <mc:Fallback>
                <p:oleObj name="Equation" r:id="rId5" imgW="1905000" imgH="2476500" progId="Equation.3">
                  <p:embed/>
                  <p:pic>
                    <p:nvPicPr>
                      <p:cNvPr id="0" name="Picture 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09688" y="2276475"/>
                        <a:ext cx="2871787" cy="3733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57349" name="Rectangle 5"/>
          <p:cNvSpPr>
            <a:spLocks noChangeArrowheads="1"/>
          </p:cNvSpPr>
          <p:nvPr/>
        </p:nvSpPr>
        <p:spPr bwMode="auto">
          <a:xfrm>
            <a:off x="4365625" y="3162300"/>
            <a:ext cx="4197350" cy="822325"/>
          </a:xfrm>
          <a:prstGeom prst="rect">
            <a:avLst/>
          </a:prstGeom>
          <a:noFill/>
          <a:ln w="9525">
            <a:noFill/>
            <a:miter lim="800000"/>
            <a:headEnd/>
            <a:tailEnd/>
          </a:ln>
        </p:spPr>
        <p:txBody>
          <a:bodyPr>
            <a:spAutoFit/>
          </a:bodyPr>
          <a:lstStyle/>
          <a:p>
            <a:r>
              <a:rPr lang="en-US"/>
              <a:t>Hence there are </a:t>
            </a:r>
            <a:r>
              <a:rPr lang="en-US">
                <a:solidFill>
                  <a:schemeClr val="folHlink"/>
                </a:solidFill>
              </a:rPr>
              <a:t>two real solutions:  </a:t>
            </a:r>
            <a:r>
              <a:rPr lang="en-US"/>
              <a:t>4,2</a:t>
            </a:r>
          </a:p>
        </p:txBody>
      </p:sp>
    </p:spTree>
  </p:cSld>
  <p:clrMapOvr>
    <a:masterClrMapping/>
  </p:clrMapOvr>
  <p:timing>
    <p:tnLst>
      <p:par>
        <p:cTn xmlns:p14="http://schemas.microsoft.com/office/powerpoint/2010/mai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r>
              <a:rPr lang="en-US" sz="3600"/>
              <a:t>EXAMPLE: ONE REAL SOLUTION</a:t>
            </a:r>
          </a:p>
        </p:txBody>
      </p:sp>
      <p:graphicFrame>
        <p:nvGraphicFramePr>
          <p:cNvPr id="203776" name="Object 0"/>
          <p:cNvGraphicFramePr>
            <a:graphicFrameLocks noChangeAspect="1"/>
          </p:cNvGraphicFramePr>
          <p:nvPr/>
        </p:nvGraphicFramePr>
        <p:xfrm>
          <a:off x="804863" y="2085975"/>
          <a:ext cx="2830512" cy="3914775"/>
        </p:xfrm>
        <a:graphic>
          <a:graphicData uri="http://schemas.openxmlformats.org/presentationml/2006/ole">
            <mc:AlternateContent xmlns:mc="http://schemas.openxmlformats.org/markup-compatibility/2006">
              <mc:Choice xmlns:v="urn:schemas-microsoft-com:vml" Requires="v">
                <p:oleObj spid="_x0000_s203779" name="Equation" r:id="rId4" imgW="1790700" imgH="2476500" progId="Equation.3">
                  <p:embed/>
                </p:oleObj>
              </mc:Choice>
              <mc:Fallback>
                <p:oleObj name="Equation" r:id="rId4" imgW="1790700" imgH="2476500" progId="Equation.3">
                  <p:embed/>
                  <p:pic>
                    <p:nvPicPr>
                      <p:cNvPr id="0" name="Picture 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04863" y="2085975"/>
                        <a:ext cx="2830512" cy="39147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8372" name="Rectangle 4"/>
          <p:cNvSpPr>
            <a:spLocks noChangeArrowheads="1"/>
          </p:cNvSpPr>
          <p:nvPr/>
        </p:nvSpPr>
        <p:spPr bwMode="auto">
          <a:xfrm>
            <a:off x="3575050" y="3898900"/>
            <a:ext cx="4894263" cy="457200"/>
          </a:xfrm>
          <a:prstGeom prst="rect">
            <a:avLst/>
          </a:prstGeom>
          <a:noFill/>
          <a:ln w="9525">
            <a:noFill/>
            <a:miter lim="800000"/>
            <a:headEnd/>
            <a:tailEnd/>
          </a:ln>
        </p:spPr>
        <p:txBody>
          <a:bodyPr wrap="none">
            <a:spAutoFit/>
          </a:bodyPr>
          <a:lstStyle/>
          <a:p>
            <a:r>
              <a:rPr lang="en-US"/>
              <a:t>Hence, there is </a:t>
            </a:r>
            <a:r>
              <a:rPr lang="en-US">
                <a:solidFill>
                  <a:schemeClr val="folHlink"/>
                </a:solidFill>
              </a:rPr>
              <a:t>one real solution: </a:t>
            </a:r>
            <a:r>
              <a:rPr lang="en-US"/>
              <a:t>3</a:t>
            </a:r>
            <a:endParaRPr lang="en-US">
              <a:solidFill>
                <a:schemeClr val="folHlink"/>
              </a:solidFill>
            </a:endParaRPr>
          </a:p>
        </p:txBody>
      </p:sp>
    </p:spTree>
  </p:cSld>
  <p:clrMapOvr>
    <a:masterClrMapping/>
  </p:clrMapOvr>
  <p:timing>
    <p:tnLst>
      <p:par>
        <p:cTn xmlns:p14="http://schemas.microsoft.com/office/powerpoint/2010/mai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r>
              <a:rPr lang="en-US" sz="3600"/>
              <a:t>EXAMPLE: TWO IMAGINARY SOLUTIONS</a:t>
            </a:r>
          </a:p>
        </p:txBody>
      </p:sp>
      <p:sp>
        <p:nvSpPr>
          <p:cNvPr id="56323" name="Rectangle 3"/>
          <p:cNvSpPr>
            <a:spLocks noChangeArrowheads="1"/>
          </p:cNvSpPr>
          <p:nvPr/>
        </p:nvSpPr>
        <p:spPr bwMode="auto">
          <a:xfrm>
            <a:off x="485775" y="2005013"/>
            <a:ext cx="7891463" cy="701675"/>
          </a:xfrm>
          <a:prstGeom prst="rect">
            <a:avLst/>
          </a:prstGeom>
          <a:noFill/>
          <a:ln w="9525">
            <a:noFill/>
            <a:miter lim="800000"/>
            <a:headEnd/>
            <a:tailEnd/>
          </a:ln>
        </p:spPr>
        <p:txBody>
          <a:bodyPr>
            <a:spAutoFit/>
          </a:bodyPr>
          <a:lstStyle/>
          <a:p>
            <a:r>
              <a:rPr lang="en-US" sz="2000"/>
              <a:t>Find the discriminant of the quadratic equation and give the number and type of solutions of the equation.</a:t>
            </a:r>
            <a:r>
              <a:rPr lang="en-US"/>
              <a:t> </a:t>
            </a:r>
          </a:p>
        </p:txBody>
      </p:sp>
      <p:graphicFrame>
        <p:nvGraphicFramePr>
          <p:cNvPr id="204800" name="Object 0"/>
          <p:cNvGraphicFramePr>
            <a:graphicFrameLocks noChangeAspect="1"/>
          </p:cNvGraphicFramePr>
          <p:nvPr/>
        </p:nvGraphicFramePr>
        <p:xfrm>
          <a:off x="895350" y="2886075"/>
          <a:ext cx="2968625" cy="3290888"/>
        </p:xfrm>
        <a:graphic>
          <a:graphicData uri="http://schemas.openxmlformats.org/presentationml/2006/ole">
            <mc:AlternateContent xmlns:mc="http://schemas.openxmlformats.org/markup-compatibility/2006">
              <mc:Choice xmlns:v="urn:schemas-microsoft-com:vml" Requires="v">
                <p:oleObj spid="_x0000_s204803" name="Equation" r:id="rId4" imgW="1930400" imgH="2476500" progId="Equation.3">
                  <p:embed/>
                </p:oleObj>
              </mc:Choice>
              <mc:Fallback>
                <p:oleObj name="Equation" r:id="rId4" imgW="1930400" imgH="2476500" progId="Equation.3">
                  <p:embed/>
                  <p:pic>
                    <p:nvPicPr>
                      <p:cNvPr id="0" name="Picture 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95350" y="2886075"/>
                        <a:ext cx="2968625" cy="32908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56325" name="Rectangle 5"/>
          <p:cNvSpPr>
            <a:spLocks noChangeArrowheads="1"/>
          </p:cNvSpPr>
          <p:nvPr/>
        </p:nvSpPr>
        <p:spPr bwMode="auto">
          <a:xfrm>
            <a:off x="4584700" y="3130550"/>
            <a:ext cx="3194050" cy="1552575"/>
          </a:xfrm>
          <a:prstGeom prst="rect">
            <a:avLst/>
          </a:prstGeom>
          <a:noFill/>
          <a:ln w="9525">
            <a:noFill/>
            <a:miter lim="800000"/>
            <a:headEnd/>
            <a:tailEnd/>
          </a:ln>
        </p:spPr>
        <p:txBody>
          <a:bodyPr>
            <a:spAutoFit/>
          </a:bodyPr>
          <a:lstStyle/>
          <a:p>
            <a:r>
              <a:rPr lang="en-US"/>
              <a:t>Hence there are </a:t>
            </a:r>
            <a:r>
              <a:rPr lang="en-US">
                <a:solidFill>
                  <a:schemeClr val="folHlink"/>
                </a:solidFill>
              </a:rPr>
              <a:t>two imaginary solutions:</a:t>
            </a:r>
          </a:p>
          <a:p>
            <a:endParaRPr lang="en-US"/>
          </a:p>
          <a:p>
            <a:r>
              <a:rPr lang="en-US"/>
              <a:t>3+i   and 3-i</a:t>
            </a:r>
          </a:p>
        </p:txBody>
      </p:sp>
    </p:spTree>
  </p:cSld>
  <p:clrMapOvr>
    <a:masterClrMapping/>
  </p:clrMapOvr>
  <p:timing>
    <p:tnLst>
      <p:par>
        <p:cTn xmlns:p14="http://schemas.microsoft.com/office/powerpoint/2010/mai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p:nvPr>
        </p:nvSpPr>
        <p:spPr/>
        <p:txBody>
          <a:bodyPr/>
          <a:lstStyle/>
          <a:p>
            <a:r>
              <a:rPr lang="en-US"/>
              <a:t>REAL LIFE EXAMPLE</a:t>
            </a:r>
          </a:p>
        </p:txBody>
      </p:sp>
      <p:sp>
        <p:nvSpPr>
          <p:cNvPr id="158723" name="Rectangle 3"/>
          <p:cNvSpPr>
            <a:spLocks noChangeArrowheads="1"/>
          </p:cNvSpPr>
          <p:nvPr/>
        </p:nvSpPr>
        <p:spPr bwMode="auto">
          <a:xfrm>
            <a:off x="758825" y="1931988"/>
            <a:ext cx="7456488" cy="3743325"/>
          </a:xfrm>
          <a:prstGeom prst="rect">
            <a:avLst/>
          </a:prstGeom>
          <a:noFill/>
          <a:ln w="9525">
            <a:noFill/>
            <a:miter lim="800000"/>
            <a:headEnd/>
            <a:tailEnd/>
          </a:ln>
        </p:spPr>
        <p:txBody>
          <a:bodyPr>
            <a:spAutoFit/>
          </a:bodyPr>
          <a:lstStyle/>
          <a:p>
            <a:pPr algn="just"/>
            <a:r>
              <a:rPr lang="en-US"/>
              <a:t>A baton twirler tosses a baton into the air. The baton leaves the twirler’s hand 6 feet above the ground and has an initial vertical velocity of 45 feet per second. The twirler catches the baton when it falls back to a height of 5 feet. For how long is the baton in the air?</a:t>
            </a:r>
          </a:p>
          <a:p>
            <a:pPr algn="just"/>
            <a:endParaRPr lang="en-US"/>
          </a:p>
          <a:p>
            <a:pPr algn="just"/>
            <a:r>
              <a:rPr lang="en-US">
                <a:solidFill>
                  <a:schemeClr val="folHlink"/>
                </a:solidFill>
              </a:rPr>
              <a:t>Solution:</a:t>
            </a:r>
          </a:p>
          <a:p>
            <a:pPr algn="just"/>
            <a:r>
              <a:rPr lang="en-US"/>
              <a:t>Since the baton is thrown, we use the model </a:t>
            </a:r>
          </a:p>
          <a:p>
            <a:pPr algn="just"/>
            <a:r>
              <a:rPr lang="en-US"/>
              <a:t>h = -16t</a:t>
            </a:r>
            <a:r>
              <a:rPr lang="en-US" baseline="30000"/>
              <a:t>2</a:t>
            </a:r>
            <a:r>
              <a:rPr lang="en-US"/>
              <a:t> + v</a:t>
            </a:r>
            <a:r>
              <a:rPr lang="en-US" baseline="-25000"/>
              <a:t>o</a:t>
            </a:r>
            <a:r>
              <a:rPr lang="en-US"/>
              <a:t>t + h</a:t>
            </a:r>
            <a:r>
              <a:rPr lang="en-US" baseline="-25000"/>
              <a:t>o   </a:t>
            </a:r>
            <a:r>
              <a:rPr lang="en-US"/>
              <a:t>where v</a:t>
            </a:r>
            <a:r>
              <a:rPr lang="en-US" baseline="-25000"/>
              <a:t>o </a:t>
            </a:r>
            <a:r>
              <a:rPr lang="en-US"/>
              <a:t>= 45, h</a:t>
            </a:r>
            <a:r>
              <a:rPr lang="en-US" baseline="-25000"/>
              <a:t>o </a:t>
            </a:r>
            <a:r>
              <a:rPr lang="en-US"/>
              <a:t>= 6, h = 5.</a:t>
            </a:r>
          </a:p>
          <a:p>
            <a:pPr algn="just"/>
            <a:endParaRPr lang="en-US"/>
          </a:p>
        </p:txBody>
      </p:sp>
    </p:spTree>
  </p:cSld>
  <p:clrMapOvr>
    <a:masterClrMapping/>
  </p:clrMapOvr>
  <p:timing>
    <p:tnLst>
      <p:par>
        <p:cTn xmlns:p14="http://schemas.microsoft.com/office/powerpoint/2010/mai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2"/>
          <p:cNvSpPr>
            <a:spLocks noGrp="1" noChangeArrowheads="1"/>
          </p:cNvSpPr>
          <p:nvPr>
            <p:ph type="title"/>
          </p:nvPr>
        </p:nvSpPr>
        <p:spPr/>
        <p:txBody>
          <a:bodyPr/>
          <a:lstStyle/>
          <a:p>
            <a:r>
              <a:rPr lang="en-US"/>
              <a:t>SOLUTION(contd.)</a:t>
            </a:r>
          </a:p>
        </p:txBody>
      </p:sp>
      <p:graphicFrame>
        <p:nvGraphicFramePr>
          <p:cNvPr id="205824" name="Object 0"/>
          <p:cNvGraphicFramePr>
            <a:graphicFrameLocks noChangeAspect="1"/>
          </p:cNvGraphicFramePr>
          <p:nvPr/>
        </p:nvGraphicFramePr>
        <p:xfrm>
          <a:off x="962025" y="2160588"/>
          <a:ext cx="2136775" cy="3311525"/>
        </p:xfrm>
        <a:graphic>
          <a:graphicData uri="http://schemas.openxmlformats.org/presentationml/2006/ole">
            <mc:AlternateContent xmlns:mc="http://schemas.openxmlformats.org/markup-compatibility/2006">
              <mc:Choice xmlns:v="urn:schemas-microsoft-com:vml" Requires="v">
                <p:oleObj spid="_x0000_s205827" name="Equation" r:id="rId4" imgW="1155700" imgH="1790700" progId="Equation.3">
                  <p:embed/>
                </p:oleObj>
              </mc:Choice>
              <mc:Fallback>
                <p:oleObj name="Equation" r:id="rId4" imgW="1155700" imgH="1790700" progId="Equation.3">
                  <p:embed/>
                  <p:pic>
                    <p:nvPicPr>
                      <p:cNvPr id="0" name="Picture 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62025" y="2160588"/>
                        <a:ext cx="2136775" cy="33115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180228" name="Rectangle 4"/>
          <p:cNvSpPr>
            <a:spLocks noChangeArrowheads="1"/>
          </p:cNvSpPr>
          <p:nvPr/>
        </p:nvSpPr>
        <p:spPr bwMode="auto">
          <a:xfrm>
            <a:off x="3227388" y="4297363"/>
            <a:ext cx="5143500" cy="1187450"/>
          </a:xfrm>
          <a:prstGeom prst="rect">
            <a:avLst/>
          </a:prstGeom>
          <a:noFill/>
          <a:ln w="9525">
            <a:noFill/>
            <a:miter lim="800000"/>
            <a:headEnd/>
            <a:tailEnd/>
          </a:ln>
        </p:spPr>
        <p:txBody>
          <a:bodyPr>
            <a:spAutoFit/>
          </a:bodyPr>
          <a:lstStyle/>
          <a:p>
            <a:r>
              <a:rPr lang="en-US"/>
              <a:t>Rejecting the negative  solution, </a:t>
            </a:r>
            <a:r>
              <a:rPr lang="en-US">
                <a:solidFill>
                  <a:schemeClr val="folHlink"/>
                </a:solidFill>
              </a:rPr>
              <a:t>the  baton is in the air for about 2.8 seconds.</a:t>
            </a:r>
          </a:p>
        </p:txBody>
      </p:sp>
    </p:spTree>
  </p:cSld>
  <p:clrMapOvr>
    <a:masterClrMapping/>
  </p:clrMapOvr>
  <p:timing>
    <p:tnLst>
      <p:par>
        <p:cTn xmlns:p14="http://schemas.microsoft.com/office/powerpoint/2010/mai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ctrTitle"/>
          </p:nvPr>
        </p:nvSpPr>
        <p:spPr/>
        <p:txBody>
          <a:bodyPr/>
          <a:lstStyle/>
          <a:p>
            <a:r>
              <a:rPr lang="en-US"/>
              <a:t/>
            </a:r>
            <a:br>
              <a:rPr lang="en-US"/>
            </a:br>
            <a:r>
              <a:rPr lang="en-US"/>
              <a:t/>
            </a:r>
            <a:br>
              <a:rPr lang="en-US"/>
            </a:br>
            <a:r>
              <a:rPr lang="en-US"/>
              <a:t/>
            </a:r>
            <a:br>
              <a:rPr lang="en-US"/>
            </a:br>
            <a:r>
              <a:rPr lang="en-US"/>
              <a:t>GRAPHING AND SOLVING QUADRATIC INEQUALITIES</a:t>
            </a:r>
          </a:p>
        </p:txBody>
      </p:sp>
      <p:sp>
        <p:nvSpPr>
          <p:cNvPr id="59395" name="Rectangle 3"/>
          <p:cNvSpPr>
            <a:spLocks noGrp="1" noChangeArrowheads="1"/>
          </p:cNvSpPr>
          <p:nvPr>
            <p:ph type="subTitle" idx="1"/>
          </p:nvPr>
        </p:nvSpPr>
        <p:spPr/>
        <p:txBody>
          <a:bodyPr/>
          <a:lstStyle/>
          <a:p>
            <a:r>
              <a:rPr lang="en-US"/>
              <a:t>     </a:t>
            </a:r>
          </a:p>
        </p:txBody>
      </p:sp>
    </p:spTree>
  </p:cSld>
  <p:clrMapOvr>
    <a:masterClrMapping/>
  </p:clrMapOvr>
  <p:timing>
    <p:tnLst>
      <p:par>
        <p:cTn xmlns:p14="http://schemas.microsoft.com/office/powerpoint/2010/mai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r>
              <a:rPr lang="en-US" sz="3600"/>
              <a:t>GRAPHING A QUADRATIC INEQUALITY IN TWO VARIABLES</a:t>
            </a:r>
            <a:endParaRPr lang="en-US"/>
          </a:p>
        </p:txBody>
      </p:sp>
      <p:sp>
        <p:nvSpPr>
          <p:cNvPr id="61443" name="Rectangle 3"/>
          <p:cNvSpPr>
            <a:spLocks noChangeArrowheads="1"/>
          </p:cNvSpPr>
          <p:nvPr/>
        </p:nvSpPr>
        <p:spPr bwMode="auto">
          <a:xfrm>
            <a:off x="1004888" y="2062163"/>
            <a:ext cx="6503987" cy="822325"/>
          </a:xfrm>
          <a:prstGeom prst="rect">
            <a:avLst/>
          </a:prstGeom>
          <a:noFill/>
          <a:ln w="9525">
            <a:noFill/>
            <a:miter lim="800000"/>
            <a:headEnd/>
            <a:tailEnd/>
          </a:ln>
        </p:spPr>
        <p:txBody>
          <a:bodyPr>
            <a:spAutoFit/>
          </a:bodyPr>
          <a:lstStyle/>
          <a:p>
            <a:r>
              <a:rPr lang="en-US"/>
              <a:t>y </a:t>
            </a:r>
            <a:r>
              <a:rPr lang="en-US">
                <a:solidFill>
                  <a:schemeClr val="folHlink"/>
                </a:solidFill>
              </a:rPr>
              <a:t>&lt;</a:t>
            </a:r>
            <a:r>
              <a:rPr lang="en-US"/>
              <a:t> ax</a:t>
            </a:r>
            <a:r>
              <a:rPr lang="en-US" baseline="30000"/>
              <a:t>2</a:t>
            </a:r>
            <a:r>
              <a:rPr lang="en-US"/>
              <a:t> +bx +c              y </a:t>
            </a:r>
            <a:r>
              <a:rPr lang="en-US">
                <a:solidFill>
                  <a:schemeClr val="hlink"/>
                </a:solidFill>
              </a:rPr>
              <a:t>≤</a:t>
            </a:r>
            <a:r>
              <a:rPr lang="en-US"/>
              <a:t> ax</a:t>
            </a:r>
            <a:r>
              <a:rPr lang="en-US" baseline="30000"/>
              <a:t>2</a:t>
            </a:r>
            <a:r>
              <a:rPr lang="en-US"/>
              <a:t> +bx +c </a:t>
            </a:r>
          </a:p>
          <a:p>
            <a:r>
              <a:rPr lang="en-US"/>
              <a:t>y </a:t>
            </a:r>
            <a:r>
              <a:rPr lang="en-US">
                <a:solidFill>
                  <a:schemeClr val="folHlink"/>
                </a:solidFill>
              </a:rPr>
              <a:t>&gt; </a:t>
            </a:r>
            <a:r>
              <a:rPr lang="en-US"/>
              <a:t>ax</a:t>
            </a:r>
            <a:r>
              <a:rPr lang="en-US" baseline="30000"/>
              <a:t>2</a:t>
            </a:r>
            <a:r>
              <a:rPr lang="en-US"/>
              <a:t> +bx +c              y </a:t>
            </a:r>
            <a:r>
              <a:rPr lang="en-US">
                <a:solidFill>
                  <a:schemeClr val="hlink"/>
                </a:solidFill>
              </a:rPr>
              <a:t>≥</a:t>
            </a:r>
            <a:r>
              <a:rPr lang="en-US"/>
              <a:t> ax</a:t>
            </a:r>
            <a:r>
              <a:rPr lang="en-US" baseline="30000"/>
              <a:t>2</a:t>
            </a:r>
            <a:r>
              <a:rPr lang="en-US"/>
              <a:t> +bx +c </a:t>
            </a:r>
          </a:p>
        </p:txBody>
      </p:sp>
      <p:sp>
        <p:nvSpPr>
          <p:cNvPr id="61444" name="Rectangle 4"/>
          <p:cNvSpPr>
            <a:spLocks noChangeArrowheads="1"/>
          </p:cNvSpPr>
          <p:nvPr/>
        </p:nvSpPr>
        <p:spPr bwMode="auto">
          <a:xfrm>
            <a:off x="658813" y="3057525"/>
            <a:ext cx="7553325" cy="3013075"/>
          </a:xfrm>
          <a:prstGeom prst="rect">
            <a:avLst/>
          </a:prstGeom>
          <a:noFill/>
          <a:ln w="9525">
            <a:noFill/>
            <a:miter lim="800000"/>
            <a:headEnd/>
            <a:tailEnd/>
          </a:ln>
        </p:spPr>
        <p:txBody>
          <a:bodyPr>
            <a:spAutoFit/>
          </a:bodyPr>
          <a:lstStyle/>
          <a:p>
            <a:pPr>
              <a:buFont typeface="Wingdings" pitchFamily="-80" charset="2"/>
              <a:buChar char="§"/>
            </a:pPr>
            <a:r>
              <a:rPr lang="en-US"/>
              <a:t> Draw parabola with equation y = ax</a:t>
            </a:r>
            <a:r>
              <a:rPr lang="en-US" baseline="30000"/>
              <a:t>2</a:t>
            </a:r>
            <a:r>
              <a:rPr lang="en-US"/>
              <a:t> +bx +c . Make the </a:t>
            </a:r>
            <a:r>
              <a:rPr lang="en-US">
                <a:solidFill>
                  <a:schemeClr val="folHlink"/>
                </a:solidFill>
              </a:rPr>
              <a:t>parabola dashed for inequalities with &lt; or &gt;</a:t>
            </a:r>
            <a:r>
              <a:rPr lang="en-US"/>
              <a:t> and </a:t>
            </a:r>
            <a:r>
              <a:rPr lang="en-US">
                <a:solidFill>
                  <a:schemeClr val="hlink"/>
                </a:solidFill>
              </a:rPr>
              <a:t>solid for inequalities with ≤ or ≥</a:t>
            </a:r>
            <a:r>
              <a:rPr lang="en-US"/>
              <a:t> .</a:t>
            </a:r>
          </a:p>
          <a:p>
            <a:pPr>
              <a:buFont typeface="Wingdings" pitchFamily="-80" charset="2"/>
              <a:buChar char="§"/>
            </a:pPr>
            <a:r>
              <a:rPr lang="en-US"/>
              <a:t> Choose a point (x,y) inside the parabola and check whether the point is a solution of the inequality.</a:t>
            </a:r>
          </a:p>
          <a:p>
            <a:pPr>
              <a:buFont typeface="Wingdings" pitchFamily="-80" charset="2"/>
              <a:buChar char="§"/>
            </a:pPr>
            <a:r>
              <a:rPr lang="en-US"/>
              <a:t> If a point (x,y) is a solution, shade the region inside the parabola. If it is not the solution, shade the region outside the parabola.</a:t>
            </a:r>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t>EXAMPLE</a:t>
            </a:r>
          </a:p>
        </p:txBody>
      </p:sp>
      <p:sp>
        <p:nvSpPr>
          <p:cNvPr id="11267" name="Rectangle 3"/>
          <p:cNvSpPr>
            <a:spLocks noChangeArrowheads="1"/>
          </p:cNvSpPr>
          <p:nvPr/>
        </p:nvSpPr>
        <p:spPr bwMode="auto">
          <a:xfrm>
            <a:off x="609600" y="2057400"/>
            <a:ext cx="6019800" cy="4216539"/>
          </a:xfrm>
          <a:prstGeom prst="rect">
            <a:avLst/>
          </a:prstGeom>
          <a:noFill/>
          <a:ln w="9525">
            <a:noFill/>
            <a:miter lim="800000"/>
            <a:headEnd/>
            <a:tailEnd/>
          </a:ln>
        </p:spPr>
        <p:txBody>
          <a:bodyPr>
            <a:spAutoFit/>
          </a:bodyPr>
          <a:lstStyle/>
          <a:p>
            <a:r>
              <a:rPr lang="en-US" dirty="0"/>
              <a:t>Graph y = 2x</a:t>
            </a:r>
            <a:r>
              <a:rPr lang="en-US" baseline="30000" dirty="0"/>
              <a:t>2</a:t>
            </a:r>
            <a:r>
              <a:rPr lang="en-US" dirty="0"/>
              <a:t> -8x +6</a:t>
            </a:r>
          </a:p>
          <a:p>
            <a:endParaRPr lang="en-US" dirty="0"/>
          </a:p>
          <a:p>
            <a:r>
              <a:rPr lang="en-US" sz="2000" dirty="0">
                <a:solidFill>
                  <a:schemeClr val="folHlink"/>
                </a:solidFill>
              </a:rPr>
              <a:t>Solution: </a:t>
            </a:r>
            <a:r>
              <a:rPr lang="en-US" sz="2000" dirty="0"/>
              <a:t>The coefficients for this function are</a:t>
            </a:r>
          </a:p>
          <a:p>
            <a:r>
              <a:rPr lang="en-US" sz="2000" dirty="0"/>
              <a:t>a = 2, b = -8, c = 6.</a:t>
            </a:r>
          </a:p>
          <a:p>
            <a:endParaRPr lang="en-US" sz="2000" dirty="0"/>
          </a:p>
          <a:p>
            <a:r>
              <a:rPr lang="en-US" sz="2000" dirty="0"/>
              <a:t>Since a&gt;0, the parabola opens up.</a:t>
            </a:r>
          </a:p>
          <a:p>
            <a:r>
              <a:rPr lang="en-US" sz="2000" dirty="0"/>
              <a:t>The  x-coordinate is: x </a:t>
            </a:r>
            <a:r>
              <a:rPr lang="en-US" sz="2000" dirty="0" smtClean="0"/>
              <a:t>=   </a:t>
            </a:r>
            <a:r>
              <a:rPr lang="en-US" sz="2000" u="sng" dirty="0" smtClean="0"/>
              <a:t>-b  </a:t>
            </a:r>
            <a:r>
              <a:rPr lang="en-US" sz="2000" dirty="0" smtClean="0"/>
              <a:t>    x </a:t>
            </a:r>
            <a:r>
              <a:rPr lang="en-US" sz="2000" dirty="0"/>
              <a:t>= -(-8)/2(2)</a:t>
            </a:r>
          </a:p>
          <a:p>
            <a:r>
              <a:rPr lang="en-US" sz="2000" dirty="0"/>
              <a:t>      </a:t>
            </a:r>
            <a:r>
              <a:rPr lang="en-US" sz="2000" dirty="0">
                <a:solidFill>
                  <a:schemeClr val="folHlink"/>
                </a:solidFill>
              </a:rPr>
              <a:t>x = 2</a:t>
            </a:r>
            <a:r>
              <a:rPr lang="en-US" sz="2000" dirty="0"/>
              <a:t>  </a:t>
            </a:r>
            <a:r>
              <a:rPr lang="en-US" sz="2000" dirty="0" smtClean="0"/>
              <a:t>		  2a</a:t>
            </a:r>
            <a:r>
              <a:rPr lang="en-US" sz="2000" dirty="0"/>
              <a:t/>
            </a:r>
            <a:br>
              <a:rPr lang="en-US" sz="2000" dirty="0"/>
            </a:br>
            <a:endParaRPr lang="en-US" sz="2000" dirty="0"/>
          </a:p>
          <a:p>
            <a:r>
              <a:rPr lang="en-US" sz="2000" dirty="0"/>
              <a:t>The y-coordinate is: y = 2(2)</a:t>
            </a:r>
            <a:r>
              <a:rPr lang="en-US" sz="2000" baseline="30000" dirty="0"/>
              <a:t>2</a:t>
            </a:r>
            <a:r>
              <a:rPr lang="en-US" sz="2000" dirty="0"/>
              <a:t>-8(2)+6</a:t>
            </a:r>
          </a:p>
          <a:p>
            <a:r>
              <a:rPr lang="en-US" sz="2000" dirty="0">
                <a:solidFill>
                  <a:schemeClr val="folHlink"/>
                </a:solidFill>
              </a:rPr>
              <a:t>       y = -2</a:t>
            </a:r>
          </a:p>
          <a:p>
            <a:endParaRPr lang="en-US" sz="2000" dirty="0">
              <a:solidFill>
                <a:schemeClr val="folHlink"/>
              </a:solidFill>
            </a:endParaRPr>
          </a:p>
          <a:p>
            <a:r>
              <a:rPr lang="en-US" sz="2000" dirty="0"/>
              <a:t>Hence, the </a:t>
            </a:r>
            <a:r>
              <a:rPr lang="en-US" sz="2000" dirty="0">
                <a:solidFill>
                  <a:schemeClr val="folHlink"/>
                </a:solidFill>
              </a:rPr>
              <a:t>vertex is (2,-2).</a:t>
            </a:r>
          </a:p>
        </p:txBody>
      </p:sp>
    </p:spTree>
  </p:cSld>
  <p:clrMapOvr>
    <a:masterClrMapping/>
  </p:clrMapOvr>
  <p:timing>
    <p:tnLst>
      <p:par>
        <p:cTn xmlns:p14="http://schemas.microsoft.com/office/powerpoint/2010/mai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r>
              <a:rPr lang="en-US"/>
              <a:t>EXAMPLE</a:t>
            </a:r>
          </a:p>
        </p:txBody>
      </p:sp>
      <p:sp>
        <p:nvSpPr>
          <p:cNvPr id="65539" name="Rectangle 3"/>
          <p:cNvSpPr>
            <a:spLocks noChangeArrowheads="1"/>
          </p:cNvSpPr>
          <p:nvPr/>
        </p:nvSpPr>
        <p:spPr bwMode="auto">
          <a:xfrm>
            <a:off x="685800" y="533400"/>
            <a:ext cx="7772400" cy="1143000"/>
          </a:xfrm>
          <a:prstGeom prst="rect">
            <a:avLst/>
          </a:prstGeom>
          <a:noFill/>
          <a:ln w="9525">
            <a:noFill/>
            <a:miter lim="800000"/>
            <a:headEnd/>
            <a:tailEnd/>
          </a:ln>
        </p:spPr>
        <p:txBody>
          <a:bodyPr anchor="ctr"/>
          <a:lstStyle/>
          <a:p>
            <a:pPr algn="ctr" eaLnBrk="1" hangingPunct="1"/>
            <a:endParaRPr lang="en-US" sz="4400">
              <a:solidFill>
                <a:schemeClr val="tx2"/>
              </a:solidFill>
            </a:endParaRPr>
          </a:p>
        </p:txBody>
      </p:sp>
      <p:sp>
        <p:nvSpPr>
          <p:cNvPr id="65541" name="Line 5"/>
          <p:cNvSpPr>
            <a:spLocks noChangeShapeType="1"/>
          </p:cNvSpPr>
          <p:nvPr/>
        </p:nvSpPr>
        <p:spPr bwMode="auto">
          <a:xfrm>
            <a:off x="6883400" y="2092325"/>
            <a:ext cx="0" cy="3781425"/>
          </a:xfrm>
          <a:prstGeom prst="line">
            <a:avLst/>
          </a:prstGeom>
          <a:noFill/>
          <a:ln w="28575">
            <a:solidFill>
              <a:schemeClr val="tx1"/>
            </a:solidFill>
            <a:round/>
            <a:headEnd type="triangle" w="med" len="med"/>
            <a:tailEnd type="triangle" w="med" len="med"/>
          </a:ln>
        </p:spPr>
        <p:txBody>
          <a:bodyPr wrap="none" anchor="ctr"/>
          <a:lstStyle/>
          <a:p>
            <a:endParaRPr lang="en-US"/>
          </a:p>
        </p:txBody>
      </p:sp>
      <p:sp>
        <p:nvSpPr>
          <p:cNvPr id="65542" name="Line 6"/>
          <p:cNvSpPr>
            <a:spLocks noChangeShapeType="1"/>
          </p:cNvSpPr>
          <p:nvPr/>
        </p:nvSpPr>
        <p:spPr bwMode="auto">
          <a:xfrm flipV="1">
            <a:off x="4992688" y="3852863"/>
            <a:ext cx="3551237" cy="0"/>
          </a:xfrm>
          <a:prstGeom prst="line">
            <a:avLst/>
          </a:prstGeom>
          <a:noFill/>
          <a:ln w="28575">
            <a:solidFill>
              <a:schemeClr val="tx1"/>
            </a:solidFill>
            <a:round/>
            <a:headEnd type="triangle" w="med" len="med"/>
            <a:tailEnd type="triangle" w="med" len="med"/>
          </a:ln>
        </p:spPr>
        <p:txBody>
          <a:bodyPr wrap="none" anchor="ctr"/>
          <a:lstStyle/>
          <a:p>
            <a:endParaRPr lang="en-US"/>
          </a:p>
        </p:txBody>
      </p:sp>
      <p:sp>
        <p:nvSpPr>
          <p:cNvPr id="65543" name="Line 7"/>
          <p:cNvSpPr>
            <a:spLocks noChangeShapeType="1"/>
          </p:cNvSpPr>
          <p:nvPr/>
        </p:nvSpPr>
        <p:spPr bwMode="auto">
          <a:xfrm flipV="1">
            <a:off x="5267325" y="4241800"/>
            <a:ext cx="3276600" cy="15875"/>
          </a:xfrm>
          <a:prstGeom prst="line">
            <a:avLst/>
          </a:prstGeom>
          <a:noFill/>
          <a:ln w="9525">
            <a:solidFill>
              <a:schemeClr val="hlink"/>
            </a:solidFill>
            <a:round/>
            <a:headEnd/>
            <a:tailEnd/>
          </a:ln>
        </p:spPr>
        <p:txBody>
          <a:bodyPr wrap="none" anchor="ctr"/>
          <a:lstStyle/>
          <a:p>
            <a:endParaRPr lang="en-US"/>
          </a:p>
        </p:txBody>
      </p:sp>
      <p:sp>
        <p:nvSpPr>
          <p:cNvPr id="65544" name="Line 8"/>
          <p:cNvSpPr>
            <a:spLocks noChangeShapeType="1"/>
          </p:cNvSpPr>
          <p:nvPr/>
        </p:nvSpPr>
        <p:spPr bwMode="auto">
          <a:xfrm flipV="1">
            <a:off x="5205413" y="3451225"/>
            <a:ext cx="3276600" cy="15875"/>
          </a:xfrm>
          <a:prstGeom prst="line">
            <a:avLst/>
          </a:prstGeom>
          <a:noFill/>
          <a:ln w="9525">
            <a:solidFill>
              <a:schemeClr val="hlink"/>
            </a:solidFill>
            <a:round/>
            <a:headEnd/>
            <a:tailEnd/>
          </a:ln>
        </p:spPr>
        <p:txBody>
          <a:bodyPr wrap="none" anchor="ctr"/>
          <a:lstStyle/>
          <a:p>
            <a:endParaRPr lang="en-US"/>
          </a:p>
        </p:txBody>
      </p:sp>
      <p:sp>
        <p:nvSpPr>
          <p:cNvPr id="65545" name="Line 9"/>
          <p:cNvSpPr>
            <a:spLocks noChangeShapeType="1"/>
          </p:cNvSpPr>
          <p:nvPr/>
        </p:nvSpPr>
        <p:spPr bwMode="auto">
          <a:xfrm flipV="1">
            <a:off x="5243513" y="4646613"/>
            <a:ext cx="3276600" cy="15875"/>
          </a:xfrm>
          <a:prstGeom prst="line">
            <a:avLst/>
          </a:prstGeom>
          <a:noFill/>
          <a:ln w="9525">
            <a:solidFill>
              <a:schemeClr val="hlink"/>
            </a:solidFill>
            <a:round/>
            <a:headEnd/>
            <a:tailEnd/>
          </a:ln>
        </p:spPr>
        <p:txBody>
          <a:bodyPr wrap="none" anchor="ctr"/>
          <a:lstStyle/>
          <a:p>
            <a:endParaRPr lang="en-US"/>
          </a:p>
        </p:txBody>
      </p:sp>
      <p:sp>
        <p:nvSpPr>
          <p:cNvPr id="65546" name="Line 10"/>
          <p:cNvSpPr>
            <a:spLocks noChangeShapeType="1"/>
          </p:cNvSpPr>
          <p:nvPr/>
        </p:nvSpPr>
        <p:spPr bwMode="auto">
          <a:xfrm flipV="1">
            <a:off x="5310188" y="5070475"/>
            <a:ext cx="3276600" cy="15875"/>
          </a:xfrm>
          <a:prstGeom prst="line">
            <a:avLst/>
          </a:prstGeom>
          <a:noFill/>
          <a:ln w="9525">
            <a:solidFill>
              <a:schemeClr val="hlink"/>
            </a:solidFill>
            <a:round/>
            <a:headEnd/>
            <a:tailEnd/>
          </a:ln>
        </p:spPr>
        <p:txBody>
          <a:bodyPr wrap="none" anchor="ctr"/>
          <a:lstStyle/>
          <a:p>
            <a:endParaRPr lang="en-US"/>
          </a:p>
        </p:txBody>
      </p:sp>
      <p:sp>
        <p:nvSpPr>
          <p:cNvPr id="65547" name="Line 11"/>
          <p:cNvSpPr>
            <a:spLocks noChangeShapeType="1"/>
          </p:cNvSpPr>
          <p:nvPr/>
        </p:nvSpPr>
        <p:spPr bwMode="auto">
          <a:xfrm flipV="1">
            <a:off x="5314950" y="5494338"/>
            <a:ext cx="3276600" cy="15875"/>
          </a:xfrm>
          <a:prstGeom prst="line">
            <a:avLst/>
          </a:prstGeom>
          <a:noFill/>
          <a:ln w="9525">
            <a:solidFill>
              <a:schemeClr val="hlink"/>
            </a:solidFill>
            <a:round/>
            <a:headEnd/>
            <a:tailEnd/>
          </a:ln>
        </p:spPr>
        <p:txBody>
          <a:bodyPr wrap="none" anchor="ctr"/>
          <a:lstStyle/>
          <a:p>
            <a:endParaRPr lang="en-US"/>
          </a:p>
        </p:txBody>
      </p:sp>
      <p:sp>
        <p:nvSpPr>
          <p:cNvPr id="65548" name="Line 12"/>
          <p:cNvSpPr>
            <a:spLocks noChangeShapeType="1"/>
          </p:cNvSpPr>
          <p:nvPr/>
        </p:nvSpPr>
        <p:spPr bwMode="auto">
          <a:xfrm flipV="1">
            <a:off x="5148263" y="3079750"/>
            <a:ext cx="3276600" cy="15875"/>
          </a:xfrm>
          <a:prstGeom prst="line">
            <a:avLst/>
          </a:prstGeom>
          <a:noFill/>
          <a:ln w="9525">
            <a:solidFill>
              <a:schemeClr val="hlink"/>
            </a:solidFill>
            <a:round/>
            <a:headEnd/>
            <a:tailEnd/>
          </a:ln>
        </p:spPr>
        <p:txBody>
          <a:bodyPr wrap="none" anchor="ctr"/>
          <a:lstStyle/>
          <a:p>
            <a:endParaRPr lang="en-US"/>
          </a:p>
        </p:txBody>
      </p:sp>
      <p:sp>
        <p:nvSpPr>
          <p:cNvPr id="65549" name="Line 13"/>
          <p:cNvSpPr>
            <a:spLocks noChangeShapeType="1"/>
          </p:cNvSpPr>
          <p:nvPr/>
        </p:nvSpPr>
        <p:spPr bwMode="auto">
          <a:xfrm flipV="1">
            <a:off x="5157788" y="2703513"/>
            <a:ext cx="3276600" cy="15875"/>
          </a:xfrm>
          <a:prstGeom prst="line">
            <a:avLst/>
          </a:prstGeom>
          <a:noFill/>
          <a:ln w="9525">
            <a:solidFill>
              <a:schemeClr val="hlink"/>
            </a:solidFill>
            <a:round/>
            <a:headEnd/>
            <a:tailEnd/>
          </a:ln>
        </p:spPr>
        <p:txBody>
          <a:bodyPr wrap="none" anchor="ctr"/>
          <a:lstStyle/>
          <a:p>
            <a:endParaRPr lang="en-US"/>
          </a:p>
        </p:txBody>
      </p:sp>
      <p:sp>
        <p:nvSpPr>
          <p:cNvPr id="65550" name="Line 14"/>
          <p:cNvSpPr>
            <a:spLocks noChangeShapeType="1"/>
          </p:cNvSpPr>
          <p:nvPr/>
        </p:nvSpPr>
        <p:spPr bwMode="auto">
          <a:xfrm flipV="1">
            <a:off x="5167313" y="2327275"/>
            <a:ext cx="3276600" cy="15875"/>
          </a:xfrm>
          <a:prstGeom prst="line">
            <a:avLst/>
          </a:prstGeom>
          <a:noFill/>
          <a:ln w="9525">
            <a:solidFill>
              <a:schemeClr val="hlink"/>
            </a:solidFill>
            <a:round/>
            <a:headEnd/>
            <a:tailEnd/>
          </a:ln>
        </p:spPr>
        <p:txBody>
          <a:bodyPr wrap="none" anchor="ctr"/>
          <a:lstStyle/>
          <a:p>
            <a:endParaRPr lang="en-US"/>
          </a:p>
        </p:txBody>
      </p:sp>
      <p:sp>
        <p:nvSpPr>
          <p:cNvPr id="65551" name="Line 15"/>
          <p:cNvSpPr>
            <a:spLocks noChangeShapeType="1"/>
          </p:cNvSpPr>
          <p:nvPr/>
        </p:nvSpPr>
        <p:spPr bwMode="auto">
          <a:xfrm>
            <a:off x="5376863" y="2216150"/>
            <a:ext cx="42862" cy="3765550"/>
          </a:xfrm>
          <a:prstGeom prst="line">
            <a:avLst/>
          </a:prstGeom>
          <a:noFill/>
          <a:ln w="9525">
            <a:solidFill>
              <a:schemeClr val="hlink"/>
            </a:solidFill>
            <a:round/>
            <a:headEnd/>
            <a:tailEnd/>
          </a:ln>
        </p:spPr>
        <p:txBody>
          <a:bodyPr wrap="none" anchor="ctr"/>
          <a:lstStyle/>
          <a:p>
            <a:endParaRPr lang="en-US"/>
          </a:p>
        </p:txBody>
      </p:sp>
      <p:sp>
        <p:nvSpPr>
          <p:cNvPr id="65552" name="Line 16"/>
          <p:cNvSpPr>
            <a:spLocks noChangeShapeType="1"/>
          </p:cNvSpPr>
          <p:nvPr/>
        </p:nvSpPr>
        <p:spPr bwMode="auto">
          <a:xfrm>
            <a:off x="5715000" y="2197100"/>
            <a:ext cx="42863" cy="3765550"/>
          </a:xfrm>
          <a:prstGeom prst="line">
            <a:avLst/>
          </a:prstGeom>
          <a:noFill/>
          <a:ln w="9525">
            <a:solidFill>
              <a:schemeClr val="hlink"/>
            </a:solidFill>
            <a:round/>
            <a:headEnd/>
            <a:tailEnd/>
          </a:ln>
        </p:spPr>
        <p:txBody>
          <a:bodyPr wrap="none" anchor="ctr"/>
          <a:lstStyle/>
          <a:p>
            <a:endParaRPr lang="en-US"/>
          </a:p>
        </p:txBody>
      </p:sp>
      <p:sp>
        <p:nvSpPr>
          <p:cNvPr id="65553" name="Line 17"/>
          <p:cNvSpPr>
            <a:spLocks noChangeShapeType="1"/>
          </p:cNvSpPr>
          <p:nvPr/>
        </p:nvSpPr>
        <p:spPr bwMode="auto">
          <a:xfrm>
            <a:off x="6086475" y="2197100"/>
            <a:ext cx="42863" cy="3765550"/>
          </a:xfrm>
          <a:prstGeom prst="line">
            <a:avLst/>
          </a:prstGeom>
          <a:noFill/>
          <a:ln w="9525">
            <a:solidFill>
              <a:schemeClr val="hlink"/>
            </a:solidFill>
            <a:round/>
            <a:headEnd/>
            <a:tailEnd/>
          </a:ln>
        </p:spPr>
        <p:txBody>
          <a:bodyPr wrap="none" anchor="ctr"/>
          <a:lstStyle/>
          <a:p>
            <a:endParaRPr lang="en-US"/>
          </a:p>
        </p:txBody>
      </p:sp>
      <p:sp>
        <p:nvSpPr>
          <p:cNvPr id="65554" name="Line 18"/>
          <p:cNvSpPr>
            <a:spLocks noChangeShapeType="1"/>
          </p:cNvSpPr>
          <p:nvPr/>
        </p:nvSpPr>
        <p:spPr bwMode="auto">
          <a:xfrm>
            <a:off x="6496050" y="2279650"/>
            <a:ext cx="42863" cy="3765550"/>
          </a:xfrm>
          <a:prstGeom prst="line">
            <a:avLst/>
          </a:prstGeom>
          <a:noFill/>
          <a:ln w="9525">
            <a:solidFill>
              <a:schemeClr val="hlink"/>
            </a:solidFill>
            <a:round/>
            <a:headEnd/>
            <a:tailEnd/>
          </a:ln>
        </p:spPr>
        <p:txBody>
          <a:bodyPr wrap="none" anchor="ctr"/>
          <a:lstStyle/>
          <a:p>
            <a:endParaRPr lang="en-US"/>
          </a:p>
        </p:txBody>
      </p:sp>
      <p:sp>
        <p:nvSpPr>
          <p:cNvPr id="65555" name="Line 19"/>
          <p:cNvSpPr>
            <a:spLocks noChangeShapeType="1"/>
          </p:cNvSpPr>
          <p:nvPr/>
        </p:nvSpPr>
        <p:spPr bwMode="auto">
          <a:xfrm>
            <a:off x="7305675" y="2159000"/>
            <a:ext cx="42863" cy="3765550"/>
          </a:xfrm>
          <a:prstGeom prst="line">
            <a:avLst/>
          </a:prstGeom>
          <a:noFill/>
          <a:ln w="9525">
            <a:solidFill>
              <a:schemeClr val="hlink"/>
            </a:solidFill>
            <a:round/>
            <a:headEnd/>
            <a:tailEnd/>
          </a:ln>
        </p:spPr>
        <p:txBody>
          <a:bodyPr wrap="none" anchor="ctr"/>
          <a:lstStyle/>
          <a:p>
            <a:endParaRPr lang="en-US"/>
          </a:p>
        </p:txBody>
      </p:sp>
      <p:sp>
        <p:nvSpPr>
          <p:cNvPr id="65556" name="Line 20"/>
          <p:cNvSpPr>
            <a:spLocks noChangeShapeType="1"/>
          </p:cNvSpPr>
          <p:nvPr/>
        </p:nvSpPr>
        <p:spPr bwMode="auto">
          <a:xfrm>
            <a:off x="7672388" y="2154238"/>
            <a:ext cx="42862" cy="3765550"/>
          </a:xfrm>
          <a:prstGeom prst="line">
            <a:avLst/>
          </a:prstGeom>
          <a:noFill/>
          <a:ln w="9525">
            <a:solidFill>
              <a:schemeClr val="hlink"/>
            </a:solidFill>
            <a:round/>
            <a:headEnd/>
            <a:tailEnd/>
          </a:ln>
        </p:spPr>
        <p:txBody>
          <a:bodyPr wrap="none" anchor="ctr"/>
          <a:lstStyle/>
          <a:p>
            <a:endParaRPr lang="en-US"/>
          </a:p>
        </p:txBody>
      </p:sp>
      <p:sp>
        <p:nvSpPr>
          <p:cNvPr id="65557" name="Line 21"/>
          <p:cNvSpPr>
            <a:spLocks noChangeShapeType="1"/>
          </p:cNvSpPr>
          <p:nvPr/>
        </p:nvSpPr>
        <p:spPr bwMode="auto">
          <a:xfrm>
            <a:off x="8039100" y="2163763"/>
            <a:ext cx="42863" cy="3765550"/>
          </a:xfrm>
          <a:prstGeom prst="line">
            <a:avLst/>
          </a:prstGeom>
          <a:noFill/>
          <a:ln w="9525">
            <a:solidFill>
              <a:schemeClr val="hlink"/>
            </a:solidFill>
            <a:round/>
            <a:headEnd/>
            <a:tailEnd/>
          </a:ln>
        </p:spPr>
        <p:txBody>
          <a:bodyPr wrap="none" anchor="ctr"/>
          <a:lstStyle/>
          <a:p>
            <a:endParaRPr lang="en-US"/>
          </a:p>
        </p:txBody>
      </p:sp>
      <p:sp>
        <p:nvSpPr>
          <p:cNvPr id="65558" name="Line 22"/>
          <p:cNvSpPr>
            <a:spLocks noChangeShapeType="1"/>
          </p:cNvSpPr>
          <p:nvPr/>
        </p:nvSpPr>
        <p:spPr bwMode="auto">
          <a:xfrm>
            <a:off x="8420100" y="2159000"/>
            <a:ext cx="42863" cy="3765550"/>
          </a:xfrm>
          <a:prstGeom prst="line">
            <a:avLst/>
          </a:prstGeom>
          <a:noFill/>
          <a:ln w="9525">
            <a:solidFill>
              <a:schemeClr val="hlink"/>
            </a:solidFill>
            <a:round/>
            <a:headEnd/>
            <a:tailEnd/>
          </a:ln>
        </p:spPr>
        <p:txBody>
          <a:bodyPr wrap="none" anchor="ctr"/>
          <a:lstStyle/>
          <a:p>
            <a:endParaRPr lang="en-US"/>
          </a:p>
        </p:txBody>
      </p:sp>
      <p:sp>
        <p:nvSpPr>
          <p:cNvPr id="65559" name="Rectangle 23"/>
          <p:cNvSpPr>
            <a:spLocks noChangeArrowheads="1"/>
          </p:cNvSpPr>
          <p:nvPr/>
        </p:nvSpPr>
        <p:spPr bwMode="auto">
          <a:xfrm>
            <a:off x="6602413" y="3879850"/>
            <a:ext cx="354012" cy="457200"/>
          </a:xfrm>
          <a:prstGeom prst="rect">
            <a:avLst/>
          </a:prstGeom>
          <a:noFill/>
          <a:ln w="9525">
            <a:noFill/>
            <a:miter lim="800000"/>
            <a:headEnd/>
            <a:tailEnd/>
          </a:ln>
        </p:spPr>
        <p:txBody>
          <a:bodyPr wrap="none">
            <a:spAutoFit/>
          </a:bodyPr>
          <a:lstStyle/>
          <a:p>
            <a:r>
              <a:rPr lang="en-US"/>
              <a:t>0</a:t>
            </a:r>
          </a:p>
        </p:txBody>
      </p:sp>
      <p:graphicFrame>
        <p:nvGraphicFramePr>
          <p:cNvPr id="206848" name="Object 0"/>
          <p:cNvGraphicFramePr>
            <a:graphicFrameLocks noChangeAspect="1"/>
          </p:cNvGraphicFramePr>
          <p:nvPr/>
        </p:nvGraphicFramePr>
        <p:xfrm>
          <a:off x="7200900" y="3757613"/>
          <a:ext cx="261938" cy="261937"/>
        </p:xfrm>
        <a:graphic>
          <a:graphicData uri="http://schemas.openxmlformats.org/presentationml/2006/ole">
            <mc:AlternateContent xmlns:mc="http://schemas.openxmlformats.org/markup-compatibility/2006">
              <mc:Choice xmlns:v="urn:schemas-microsoft-com:vml" Requires="v">
                <p:oleObj spid="_x0000_s206851" name="Equation" r:id="rId4" imgW="88900" imgH="88900" progId="Equation.3">
                  <p:embed/>
                </p:oleObj>
              </mc:Choice>
              <mc:Fallback>
                <p:oleObj name="Equation" r:id="rId4" imgW="88900" imgH="88900" progId="Equation.3">
                  <p:embed/>
                  <p:pic>
                    <p:nvPicPr>
                      <p:cNvPr id="0" name="Picture 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200900" y="3757613"/>
                        <a:ext cx="261938" cy="2619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65561" name="Rectangle 25"/>
          <p:cNvSpPr>
            <a:spLocks noChangeArrowheads="1"/>
          </p:cNvSpPr>
          <p:nvPr/>
        </p:nvSpPr>
        <p:spPr bwMode="auto">
          <a:xfrm>
            <a:off x="7196138" y="3968750"/>
            <a:ext cx="811212" cy="457200"/>
          </a:xfrm>
          <a:prstGeom prst="rect">
            <a:avLst/>
          </a:prstGeom>
          <a:noFill/>
          <a:ln w="9525">
            <a:noFill/>
            <a:miter lim="800000"/>
            <a:headEnd/>
            <a:tailEnd/>
          </a:ln>
        </p:spPr>
        <p:txBody>
          <a:bodyPr wrap="none">
            <a:spAutoFit/>
          </a:bodyPr>
          <a:lstStyle/>
          <a:p>
            <a:r>
              <a:rPr lang="en-US"/>
              <a:t>(1,0)</a:t>
            </a:r>
          </a:p>
        </p:txBody>
      </p:sp>
      <p:sp>
        <p:nvSpPr>
          <p:cNvPr id="65562" name="Rectangle 26"/>
          <p:cNvSpPr>
            <a:spLocks noChangeArrowheads="1"/>
          </p:cNvSpPr>
          <p:nvPr/>
        </p:nvSpPr>
        <p:spPr bwMode="auto">
          <a:xfrm>
            <a:off x="8350250" y="3908425"/>
            <a:ext cx="336550" cy="457200"/>
          </a:xfrm>
          <a:prstGeom prst="rect">
            <a:avLst/>
          </a:prstGeom>
          <a:noFill/>
          <a:ln w="9525">
            <a:noFill/>
            <a:miter lim="800000"/>
            <a:headEnd/>
            <a:tailEnd/>
          </a:ln>
        </p:spPr>
        <p:txBody>
          <a:bodyPr wrap="none">
            <a:spAutoFit/>
          </a:bodyPr>
          <a:lstStyle/>
          <a:p>
            <a:r>
              <a:rPr lang="en-US"/>
              <a:t>x</a:t>
            </a:r>
          </a:p>
        </p:txBody>
      </p:sp>
      <p:sp>
        <p:nvSpPr>
          <p:cNvPr id="65563" name="Rectangle 27"/>
          <p:cNvSpPr>
            <a:spLocks noChangeArrowheads="1"/>
          </p:cNvSpPr>
          <p:nvPr/>
        </p:nvSpPr>
        <p:spPr bwMode="auto">
          <a:xfrm>
            <a:off x="7035800" y="1630363"/>
            <a:ext cx="336550" cy="457200"/>
          </a:xfrm>
          <a:prstGeom prst="rect">
            <a:avLst/>
          </a:prstGeom>
          <a:noFill/>
          <a:ln w="9525">
            <a:noFill/>
            <a:miter lim="800000"/>
            <a:headEnd/>
            <a:tailEnd/>
          </a:ln>
        </p:spPr>
        <p:txBody>
          <a:bodyPr wrap="none">
            <a:spAutoFit/>
          </a:bodyPr>
          <a:lstStyle/>
          <a:p>
            <a:r>
              <a:rPr lang="en-US"/>
              <a:t>y</a:t>
            </a:r>
          </a:p>
        </p:txBody>
      </p:sp>
      <p:sp>
        <p:nvSpPr>
          <p:cNvPr id="65570" name="Freeform 34" descr="90%"/>
          <p:cNvSpPr>
            <a:spLocks/>
          </p:cNvSpPr>
          <p:nvPr/>
        </p:nvSpPr>
        <p:spPr bwMode="auto">
          <a:xfrm>
            <a:off x="6075363" y="2336800"/>
            <a:ext cx="2309812" cy="3148013"/>
          </a:xfrm>
          <a:custGeom>
            <a:avLst/>
            <a:gdLst/>
            <a:ahLst/>
            <a:cxnLst>
              <a:cxn ang="0">
                <a:pos x="0" y="0"/>
              </a:cxn>
              <a:cxn ang="0">
                <a:pos x="255" y="964"/>
              </a:cxn>
              <a:cxn ang="0">
                <a:pos x="700" y="1982"/>
              </a:cxn>
              <a:cxn ang="0">
                <a:pos x="1237" y="955"/>
              </a:cxn>
              <a:cxn ang="0">
                <a:pos x="1455" y="0"/>
              </a:cxn>
            </a:cxnLst>
            <a:rect l="0" t="0" r="r" b="b"/>
            <a:pathLst>
              <a:path w="1455" h="1983">
                <a:moveTo>
                  <a:pt x="0" y="0"/>
                </a:moveTo>
                <a:cubicBezTo>
                  <a:pt x="69" y="317"/>
                  <a:pt x="138" y="634"/>
                  <a:pt x="255" y="964"/>
                </a:cubicBezTo>
                <a:cubicBezTo>
                  <a:pt x="372" y="1294"/>
                  <a:pt x="536" y="1983"/>
                  <a:pt x="700" y="1982"/>
                </a:cubicBezTo>
                <a:cubicBezTo>
                  <a:pt x="864" y="1981"/>
                  <a:pt x="1111" y="1285"/>
                  <a:pt x="1237" y="955"/>
                </a:cubicBezTo>
                <a:cubicBezTo>
                  <a:pt x="1363" y="625"/>
                  <a:pt x="1409" y="312"/>
                  <a:pt x="1455" y="0"/>
                </a:cubicBezTo>
              </a:path>
            </a:pathLst>
          </a:custGeom>
          <a:gradFill rotWithShape="0">
            <a:gsLst>
              <a:gs pos="0">
                <a:srgbClr val="C6F6FF">
                  <a:alpha val="34000"/>
                </a:srgbClr>
              </a:gs>
              <a:gs pos="100000">
                <a:srgbClr val="C6F6FF">
                  <a:gamma/>
                  <a:shade val="46275"/>
                  <a:invGamma/>
                  <a:alpha val="52000"/>
                </a:srgbClr>
              </a:gs>
            </a:gsLst>
            <a:lin ang="5400000" scaled="1"/>
          </a:gradFill>
          <a:ln w="28575" cap="flat">
            <a:solidFill>
              <a:srgbClr val="1D2399"/>
            </a:solidFill>
            <a:prstDash val="dash"/>
            <a:round/>
            <a:headEnd type="triangle" w="med" len="med"/>
            <a:tailEnd type="triangle" w="med" len="med"/>
          </a:ln>
          <a:effectLst/>
        </p:spPr>
        <p:txBody>
          <a:bodyPr wrap="none" anchor="ctr"/>
          <a:lstStyle/>
          <a:p>
            <a:endParaRPr lang="en-US"/>
          </a:p>
        </p:txBody>
      </p:sp>
      <p:sp>
        <p:nvSpPr>
          <p:cNvPr id="65571" name="Rectangle 35"/>
          <p:cNvSpPr>
            <a:spLocks noChangeArrowheads="1"/>
          </p:cNvSpPr>
          <p:nvPr/>
        </p:nvSpPr>
        <p:spPr bwMode="auto">
          <a:xfrm>
            <a:off x="8061325" y="3924300"/>
            <a:ext cx="354013" cy="457200"/>
          </a:xfrm>
          <a:prstGeom prst="rect">
            <a:avLst/>
          </a:prstGeom>
          <a:noFill/>
          <a:ln w="9525">
            <a:noFill/>
            <a:miter lim="800000"/>
            <a:headEnd/>
            <a:tailEnd/>
          </a:ln>
        </p:spPr>
        <p:txBody>
          <a:bodyPr wrap="none">
            <a:spAutoFit/>
          </a:bodyPr>
          <a:lstStyle/>
          <a:p>
            <a:r>
              <a:rPr lang="en-US" b="1"/>
              <a:t>4</a:t>
            </a:r>
            <a:endParaRPr lang="en-US"/>
          </a:p>
        </p:txBody>
      </p:sp>
      <p:sp>
        <p:nvSpPr>
          <p:cNvPr id="65572" name="Rectangle 36"/>
          <p:cNvSpPr>
            <a:spLocks noChangeArrowheads="1"/>
          </p:cNvSpPr>
          <p:nvPr/>
        </p:nvSpPr>
        <p:spPr bwMode="auto">
          <a:xfrm>
            <a:off x="6502400" y="3260725"/>
            <a:ext cx="354013" cy="457200"/>
          </a:xfrm>
          <a:prstGeom prst="rect">
            <a:avLst/>
          </a:prstGeom>
          <a:noFill/>
          <a:ln w="9525">
            <a:noFill/>
            <a:miter lim="800000"/>
            <a:headEnd/>
            <a:tailEnd/>
          </a:ln>
        </p:spPr>
        <p:txBody>
          <a:bodyPr wrap="none">
            <a:spAutoFit/>
          </a:bodyPr>
          <a:lstStyle/>
          <a:p>
            <a:r>
              <a:rPr lang="en-US" b="1"/>
              <a:t>1</a:t>
            </a:r>
            <a:endParaRPr lang="en-US"/>
          </a:p>
        </p:txBody>
      </p:sp>
      <p:sp>
        <p:nvSpPr>
          <p:cNvPr id="65573" name="Rectangle 37"/>
          <p:cNvSpPr>
            <a:spLocks noChangeArrowheads="1"/>
          </p:cNvSpPr>
          <p:nvPr/>
        </p:nvSpPr>
        <p:spPr bwMode="auto">
          <a:xfrm>
            <a:off x="744538" y="2292350"/>
            <a:ext cx="4167187" cy="3662363"/>
          </a:xfrm>
          <a:prstGeom prst="rect">
            <a:avLst/>
          </a:prstGeom>
          <a:noFill/>
          <a:ln w="9525">
            <a:noFill/>
            <a:miter lim="800000"/>
            <a:headEnd/>
            <a:tailEnd/>
          </a:ln>
        </p:spPr>
        <p:txBody>
          <a:bodyPr>
            <a:spAutoFit/>
          </a:bodyPr>
          <a:lstStyle/>
          <a:p>
            <a:r>
              <a:rPr lang="en-US" sz="1800"/>
              <a:t>Graph y &gt; x</a:t>
            </a:r>
            <a:r>
              <a:rPr lang="en-US" sz="1800" baseline="30000"/>
              <a:t>2</a:t>
            </a:r>
            <a:r>
              <a:rPr lang="en-US" sz="1800"/>
              <a:t> -2x -3</a:t>
            </a:r>
          </a:p>
          <a:p>
            <a:endParaRPr lang="en-US" sz="1800"/>
          </a:p>
          <a:p>
            <a:r>
              <a:rPr lang="en-US" sz="1800">
                <a:solidFill>
                  <a:schemeClr val="folHlink"/>
                </a:solidFill>
              </a:rPr>
              <a:t>Solution:</a:t>
            </a:r>
          </a:p>
          <a:p>
            <a:pPr>
              <a:buFont typeface="Wingdings" pitchFamily="-80" charset="2"/>
              <a:buChar char="§"/>
            </a:pPr>
            <a:r>
              <a:rPr lang="en-US" sz="1800"/>
              <a:t>Graph  y = x</a:t>
            </a:r>
            <a:r>
              <a:rPr lang="en-US" sz="1800" baseline="30000"/>
              <a:t>2</a:t>
            </a:r>
            <a:r>
              <a:rPr lang="en-US" sz="1800"/>
              <a:t> -2x -3. Since the inequality is &gt;, make parabola dashed.</a:t>
            </a:r>
          </a:p>
          <a:p>
            <a:pPr>
              <a:buFont typeface="Wingdings" pitchFamily="-80" charset="2"/>
              <a:buChar char="§"/>
            </a:pPr>
            <a:r>
              <a:rPr lang="en-US" sz="1800"/>
              <a:t>Test the point (1,0) inside the parabola.                                      y &gt; x</a:t>
            </a:r>
            <a:r>
              <a:rPr lang="en-US" sz="1800" baseline="30000"/>
              <a:t>2</a:t>
            </a:r>
            <a:r>
              <a:rPr lang="en-US" sz="1800"/>
              <a:t> -2x -3</a:t>
            </a:r>
            <a:br>
              <a:rPr lang="en-US" sz="1800"/>
            </a:br>
            <a:r>
              <a:rPr lang="en-US" sz="1800"/>
              <a:t>0 &gt; 1</a:t>
            </a:r>
            <a:r>
              <a:rPr lang="en-US" sz="1800" baseline="30000"/>
              <a:t>2</a:t>
            </a:r>
            <a:r>
              <a:rPr lang="en-US" sz="1800"/>
              <a:t>-2(1)-3</a:t>
            </a:r>
            <a:br>
              <a:rPr lang="en-US" sz="1800"/>
            </a:br>
            <a:r>
              <a:rPr lang="en-US" sz="1800"/>
              <a:t>0 &gt; -4</a:t>
            </a:r>
            <a:br>
              <a:rPr lang="en-US" sz="1800"/>
            </a:br>
            <a:r>
              <a:rPr lang="en-US" sz="1800"/>
              <a:t>So, </a:t>
            </a:r>
            <a:r>
              <a:rPr lang="en-US" sz="1800">
                <a:solidFill>
                  <a:schemeClr val="folHlink"/>
                </a:solidFill>
              </a:rPr>
              <a:t>(1,0) is a solution of the inequality.</a:t>
            </a:r>
          </a:p>
          <a:p>
            <a:pPr>
              <a:buFont typeface="Wingdings" pitchFamily="-80" charset="2"/>
              <a:buChar char="§"/>
            </a:pPr>
            <a:r>
              <a:rPr lang="en-US" sz="1800"/>
              <a:t>Shade the region inside the parabola.</a:t>
            </a:r>
          </a:p>
          <a:p>
            <a:endParaRPr lang="en-US" sz="1800"/>
          </a:p>
        </p:txBody>
      </p:sp>
    </p:spTree>
  </p:cSld>
  <p:clrMapOvr>
    <a:masterClrMapping/>
  </p:clrMapOvr>
  <p:timing>
    <p:tnLst>
      <p:par>
        <p:cTn xmlns:p14="http://schemas.microsoft.com/office/powerpoint/2010/mai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r>
              <a:rPr lang="en-US"/>
              <a:t>REAL LIFE EXAMPLE</a:t>
            </a:r>
          </a:p>
        </p:txBody>
      </p:sp>
      <p:sp>
        <p:nvSpPr>
          <p:cNvPr id="67587" name="Rectangle 3"/>
          <p:cNvSpPr>
            <a:spLocks noChangeArrowheads="1"/>
          </p:cNvSpPr>
          <p:nvPr/>
        </p:nvSpPr>
        <p:spPr bwMode="auto">
          <a:xfrm>
            <a:off x="9245600" y="6694488"/>
            <a:ext cx="184150" cy="457200"/>
          </a:xfrm>
          <a:prstGeom prst="rect">
            <a:avLst/>
          </a:prstGeom>
          <a:noFill/>
          <a:ln w="9525">
            <a:noFill/>
            <a:miter lim="800000"/>
            <a:headEnd/>
            <a:tailEnd/>
          </a:ln>
        </p:spPr>
        <p:txBody>
          <a:bodyPr wrap="none">
            <a:spAutoFit/>
          </a:bodyPr>
          <a:lstStyle/>
          <a:p>
            <a:endParaRPr lang="en-US"/>
          </a:p>
        </p:txBody>
      </p:sp>
      <p:sp>
        <p:nvSpPr>
          <p:cNvPr id="67590" name="Rectangle 6"/>
          <p:cNvSpPr>
            <a:spLocks noChangeArrowheads="1"/>
          </p:cNvSpPr>
          <p:nvPr/>
        </p:nvSpPr>
        <p:spPr bwMode="auto">
          <a:xfrm>
            <a:off x="889000" y="2105025"/>
            <a:ext cx="7285038" cy="3987800"/>
          </a:xfrm>
          <a:prstGeom prst="rect">
            <a:avLst/>
          </a:prstGeom>
          <a:noFill/>
          <a:ln w="9525">
            <a:noFill/>
            <a:miter lim="800000"/>
            <a:headEnd/>
            <a:tailEnd/>
          </a:ln>
        </p:spPr>
        <p:txBody>
          <a:bodyPr>
            <a:spAutoFit/>
          </a:bodyPr>
          <a:lstStyle/>
          <a:p>
            <a:pPr marL="457200" indent="-457200" algn="just"/>
            <a:r>
              <a:rPr lang="en-US"/>
              <a:t>     You  are building a wooden bookcase. You want to choose a thickness </a:t>
            </a:r>
            <a:r>
              <a:rPr lang="en-US" i="1"/>
              <a:t>d</a:t>
            </a:r>
            <a:r>
              <a:rPr lang="en-US"/>
              <a:t>(in inches) for the shelves so that each is strong enough to support 60 pounds of books without breaking. A shelf can safely support a weight of W ( in pounds) provided that</a:t>
            </a:r>
          </a:p>
          <a:p>
            <a:pPr marL="457200" indent="-457200"/>
            <a:r>
              <a:rPr lang="en-US"/>
              <a:t>                   W ≤ 300d</a:t>
            </a:r>
            <a:r>
              <a:rPr lang="en-US" baseline="30000"/>
              <a:t>2</a:t>
            </a:r>
          </a:p>
          <a:p>
            <a:pPr marL="457200" indent="-457200"/>
            <a:endParaRPr lang="en-US" baseline="30000"/>
          </a:p>
          <a:p>
            <a:pPr marL="457200" indent="-457200">
              <a:buFont typeface="Arial" charset="0"/>
              <a:buAutoNum type="alphaLcPeriod"/>
            </a:pPr>
            <a:r>
              <a:rPr lang="en-US">
                <a:solidFill>
                  <a:schemeClr val="folHlink"/>
                </a:solidFill>
              </a:rPr>
              <a:t>Graph the given inequality</a:t>
            </a:r>
          </a:p>
          <a:p>
            <a:pPr marL="457200" indent="-457200">
              <a:buFont typeface="Arial" charset="0"/>
              <a:buAutoNum type="alphaLcPeriod"/>
            </a:pPr>
            <a:r>
              <a:rPr lang="en-US">
                <a:solidFill>
                  <a:schemeClr val="folHlink"/>
                </a:solidFill>
              </a:rPr>
              <a:t>If you make each shelf 0.75 inch thick, can it support a weight of 60 pounds?</a:t>
            </a:r>
          </a:p>
        </p:txBody>
      </p:sp>
    </p:spTree>
  </p:cSld>
  <p:clrMapOvr>
    <a:masterClrMapping/>
  </p:clrMapOvr>
  <p:timing>
    <p:tnLst>
      <p:par>
        <p:cTn xmlns:p14="http://schemas.microsoft.com/office/powerpoint/2010/mai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2"/>
          <p:cNvSpPr>
            <a:spLocks noGrp="1" noChangeArrowheads="1"/>
          </p:cNvSpPr>
          <p:nvPr>
            <p:ph type="title"/>
          </p:nvPr>
        </p:nvSpPr>
        <p:spPr>
          <a:xfrm>
            <a:off x="728663" y="576263"/>
            <a:ext cx="7772400" cy="1143000"/>
          </a:xfrm>
        </p:spPr>
        <p:txBody>
          <a:bodyPr/>
          <a:lstStyle/>
          <a:p>
            <a:r>
              <a:rPr lang="en-US"/>
              <a:t>SOLUTION</a:t>
            </a:r>
          </a:p>
        </p:txBody>
      </p:sp>
      <p:sp>
        <p:nvSpPr>
          <p:cNvPr id="184323" name="Rectangle 3"/>
          <p:cNvSpPr>
            <a:spLocks noChangeArrowheads="1"/>
          </p:cNvSpPr>
          <p:nvPr/>
        </p:nvSpPr>
        <p:spPr bwMode="auto">
          <a:xfrm>
            <a:off x="728663" y="533400"/>
            <a:ext cx="7772400" cy="1143000"/>
          </a:xfrm>
          <a:prstGeom prst="rect">
            <a:avLst/>
          </a:prstGeom>
          <a:noFill/>
          <a:ln w="9525">
            <a:noFill/>
            <a:miter lim="800000"/>
            <a:headEnd/>
            <a:tailEnd/>
          </a:ln>
        </p:spPr>
        <p:txBody>
          <a:bodyPr anchor="ctr"/>
          <a:lstStyle/>
          <a:p>
            <a:pPr algn="ctr" eaLnBrk="1" hangingPunct="1"/>
            <a:endParaRPr lang="en-US" sz="4400">
              <a:solidFill>
                <a:schemeClr val="tx2"/>
              </a:solidFill>
            </a:endParaRPr>
          </a:p>
        </p:txBody>
      </p:sp>
      <p:sp>
        <p:nvSpPr>
          <p:cNvPr id="184324" name="Rectangle 4"/>
          <p:cNvSpPr>
            <a:spLocks noChangeArrowheads="1"/>
          </p:cNvSpPr>
          <p:nvPr/>
        </p:nvSpPr>
        <p:spPr bwMode="auto">
          <a:xfrm>
            <a:off x="728663" y="533400"/>
            <a:ext cx="7772400" cy="1143000"/>
          </a:xfrm>
          <a:prstGeom prst="rect">
            <a:avLst/>
          </a:prstGeom>
          <a:noFill/>
          <a:ln w="9525">
            <a:noFill/>
            <a:miter lim="800000"/>
            <a:headEnd/>
            <a:tailEnd/>
          </a:ln>
        </p:spPr>
        <p:txBody>
          <a:bodyPr anchor="ctr"/>
          <a:lstStyle/>
          <a:p>
            <a:pPr algn="ctr" eaLnBrk="1" hangingPunct="1"/>
            <a:endParaRPr lang="en-US" sz="4400">
              <a:solidFill>
                <a:schemeClr val="tx2"/>
              </a:solidFill>
            </a:endParaRPr>
          </a:p>
        </p:txBody>
      </p:sp>
      <p:sp>
        <p:nvSpPr>
          <p:cNvPr id="184325" name="Line 5"/>
          <p:cNvSpPr>
            <a:spLocks noChangeShapeType="1"/>
          </p:cNvSpPr>
          <p:nvPr/>
        </p:nvSpPr>
        <p:spPr bwMode="auto">
          <a:xfrm flipH="1">
            <a:off x="5883275" y="2393950"/>
            <a:ext cx="28575" cy="3375025"/>
          </a:xfrm>
          <a:prstGeom prst="line">
            <a:avLst/>
          </a:prstGeom>
          <a:noFill/>
          <a:ln w="28575">
            <a:solidFill>
              <a:schemeClr val="tx1"/>
            </a:solidFill>
            <a:round/>
            <a:headEnd type="triangle" w="med" len="med"/>
            <a:tailEnd type="triangle" w="med" len="med"/>
          </a:ln>
        </p:spPr>
        <p:txBody>
          <a:bodyPr wrap="none" anchor="ctr"/>
          <a:lstStyle/>
          <a:p>
            <a:endParaRPr lang="en-US"/>
          </a:p>
        </p:txBody>
      </p:sp>
      <p:sp>
        <p:nvSpPr>
          <p:cNvPr id="184326" name="Line 6"/>
          <p:cNvSpPr>
            <a:spLocks noChangeShapeType="1"/>
          </p:cNvSpPr>
          <p:nvPr/>
        </p:nvSpPr>
        <p:spPr bwMode="auto">
          <a:xfrm flipV="1">
            <a:off x="5197475" y="4924425"/>
            <a:ext cx="3273425" cy="14288"/>
          </a:xfrm>
          <a:prstGeom prst="line">
            <a:avLst/>
          </a:prstGeom>
          <a:noFill/>
          <a:ln w="28575">
            <a:solidFill>
              <a:schemeClr val="tx1"/>
            </a:solidFill>
            <a:round/>
            <a:headEnd type="triangle" w="med" len="med"/>
            <a:tailEnd type="triangle" w="med" len="med"/>
          </a:ln>
        </p:spPr>
        <p:txBody>
          <a:bodyPr wrap="none" anchor="ctr"/>
          <a:lstStyle/>
          <a:p>
            <a:endParaRPr lang="en-US"/>
          </a:p>
        </p:txBody>
      </p:sp>
      <p:sp>
        <p:nvSpPr>
          <p:cNvPr id="184327" name="Line 7"/>
          <p:cNvSpPr>
            <a:spLocks noChangeShapeType="1"/>
          </p:cNvSpPr>
          <p:nvPr/>
        </p:nvSpPr>
        <p:spPr bwMode="auto">
          <a:xfrm flipH="1">
            <a:off x="6161088" y="2474913"/>
            <a:ext cx="42862" cy="3248025"/>
          </a:xfrm>
          <a:prstGeom prst="line">
            <a:avLst/>
          </a:prstGeom>
          <a:noFill/>
          <a:ln w="9525">
            <a:solidFill>
              <a:schemeClr val="hlink"/>
            </a:solidFill>
            <a:round/>
            <a:headEnd/>
            <a:tailEnd/>
          </a:ln>
        </p:spPr>
        <p:txBody>
          <a:bodyPr wrap="none" anchor="ctr"/>
          <a:lstStyle/>
          <a:p>
            <a:endParaRPr lang="en-US"/>
          </a:p>
        </p:txBody>
      </p:sp>
      <p:sp>
        <p:nvSpPr>
          <p:cNvPr id="184329" name="Line 9"/>
          <p:cNvSpPr>
            <a:spLocks noChangeShapeType="1"/>
          </p:cNvSpPr>
          <p:nvPr/>
        </p:nvSpPr>
        <p:spPr bwMode="auto">
          <a:xfrm flipH="1">
            <a:off x="5589588" y="2474913"/>
            <a:ext cx="42862" cy="3248025"/>
          </a:xfrm>
          <a:prstGeom prst="line">
            <a:avLst/>
          </a:prstGeom>
          <a:noFill/>
          <a:ln w="9525">
            <a:solidFill>
              <a:schemeClr val="hlink"/>
            </a:solidFill>
            <a:round/>
            <a:headEnd/>
            <a:tailEnd/>
          </a:ln>
        </p:spPr>
        <p:txBody>
          <a:bodyPr wrap="none" anchor="ctr"/>
          <a:lstStyle/>
          <a:p>
            <a:endParaRPr lang="en-US"/>
          </a:p>
        </p:txBody>
      </p:sp>
      <p:sp>
        <p:nvSpPr>
          <p:cNvPr id="184330" name="Line 10"/>
          <p:cNvSpPr>
            <a:spLocks noChangeShapeType="1"/>
          </p:cNvSpPr>
          <p:nvPr/>
        </p:nvSpPr>
        <p:spPr bwMode="auto">
          <a:xfrm flipH="1">
            <a:off x="5318125" y="2474913"/>
            <a:ext cx="42863" cy="3248025"/>
          </a:xfrm>
          <a:prstGeom prst="line">
            <a:avLst/>
          </a:prstGeom>
          <a:noFill/>
          <a:ln w="9525">
            <a:solidFill>
              <a:schemeClr val="hlink"/>
            </a:solidFill>
            <a:round/>
            <a:headEnd/>
            <a:tailEnd/>
          </a:ln>
        </p:spPr>
        <p:txBody>
          <a:bodyPr wrap="none" anchor="ctr"/>
          <a:lstStyle/>
          <a:p>
            <a:endParaRPr lang="en-US"/>
          </a:p>
        </p:txBody>
      </p:sp>
      <p:sp>
        <p:nvSpPr>
          <p:cNvPr id="184331" name="Line 11"/>
          <p:cNvSpPr>
            <a:spLocks noChangeShapeType="1"/>
          </p:cNvSpPr>
          <p:nvPr/>
        </p:nvSpPr>
        <p:spPr bwMode="auto">
          <a:xfrm flipH="1">
            <a:off x="6761163" y="2474913"/>
            <a:ext cx="42862" cy="3248025"/>
          </a:xfrm>
          <a:prstGeom prst="line">
            <a:avLst/>
          </a:prstGeom>
          <a:noFill/>
          <a:ln w="9525">
            <a:solidFill>
              <a:schemeClr val="hlink"/>
            </a:solidFill>
            <a:round/>
            <a:headEnd/>
            <a:tailEnd/>
          </a:ln>
        </p:spPr>
        <p:txBody>
          <a:bodyPr wrap="none" anchor="ctr"/>
          <a:lstStyle/>
          <a:p>
            <a:endParaRPr lang="en-US"/>
          </a:p>
        </p:txBody>
      </p:sp>
      <p:sp>
        <p:nvSpPr>
          <p:cNvPr id="184332" name="Line 12"/>
          <p:cNvSpPr>
            <a:spLocks noChangeShapeType="1"/>
          </p:cNvSpPr>
          <p:nvPr/>
        </p:nvSpPr>
        <p:spPr bwMode="auto">
          <a:xfrm flipH="1">
            <a:off x="7089775" y="2374900"/>
            <a:ext cx="28575" cy="3433763"/>
          </a:xfrm>
          <a:prstGeom prst="line">
            <a:avLst/>
          </a:prstGeom>
          <a:noFill/>
          <a:ln w="9525">
            <a:solidFill>
              <a:schemeClr val="hlink"/>
            </a:solidFill>
            <a:round/>
            <a:headEnd/>
            <a:tailEnd/>
          </a:ln>
        </p:spPr>
        <p:txBody>
          <a:bodyPr wrap="none" anchor="ctr"/>
          <a:lstStyle/>
          <a:p>
            <a:endParaRPr lang="en-US"/>
          </a:p>
        </p:txBody>
      </p:sp>
      <p:sp>
        <p:nvSpPr>
          <p:cNvPr id="184333" name="Line 13"/>
          <p:cNvSpPr>
            <a:spLocks noChangeShapeType="1"/>
          </p:cNvSpPr>
          <p:nvPr/>
        </p:nvSpPr>
        <p:spPr bwMode="auto">
          <a:xfrm flipH="1">
            <a:off x="7404100" y="2476500"/>
            <a:ext cx="42863" cy="3248025"/>
          </a:xfrm>
          <a:prstGeom prst="line">
            <a:avLst/>
          </a:prstGeom>
          <a:noFill/>
          <a:ln w="9525">
            <a:solidFill>
              <a:schemeClr val="hlink"/>
            </a:solidFill>
            <a:round/>
            <a:headEnd/>
            <a:tailEnd/>
          </a:ln>
        </p:spPr>
        <p:txBody>
          <a:bodyPr wrap="none" anchor="ctr"/>
          <a:lstStyle/>
          <a:p>
            <a:endParaRPr lang="en-US"/>
          </a:p>
        </p:txBody>
      </p:sp>
      <p:sp>
        <p:nvSpPr>
          <p:cNvPr id="184334" name="Line 14"/>
          <p:cNvSpPr>
            <a:spLocks noChangeShapeType="1"/>
          </p:cNvSpPr>
          <p:nvPr/>
        </p:nvSpPr>
        <p:spPr bwMode="auto">
          <a:xfrm flipH="1">
            <a:off x="7718425" y="2474913"/>
            <a:ext cx="42863" cy="3248025"/>
          </a:xfrm>
          <a:prstGeom prst="line">
            <a:avLst/>
          </a:prstGeom>
          <a:noFill/>
          <a:ln w="9525">
            <a:solidFill>
              <a:schemeClr val="hlink"/>
            </a:solidFill>
            <a:round/>
            <a:headEnd/>
            <a:tailEnd/>
          </a:ln>
        </p:spPr>
        <p:txBody>
          <a:bodyPr wrap="none" anchor="ctr"/>
          <a:lstStyle/>
          <a:p>
            <a:endParaRPr lang="en-US"/>
          </a:p>
        </p:txBody>
      </p:sp>
      <p:sp>
        <p:nvSpPr>
          <p:cNvPr id="184335" name="Line 15"/>
          <p:cNvSpPr>
            <a:spLocks noChangeShapeType="1"/>
          </p:cNvSpPr>
          <p:nvPr/>
        </p:nvSpPr>
        <p:spPr bwMode="auto">
          <a:xfrm flipH="1">
            <a:off x="8018463" y="2474913"/>
            <a:ext cx="42862" cy="3248025"/>
          </a:xfrm>
          <a:prstGeom prst="line">
            <a:avLst/>
          </a:prstGeom>
          <a:noFill/>
          <a:ln w="9525">
            <a:solidFill>
              <a:schemeClr val="hlink"/>
            </a:solidFill>
            <a:round/>
            <a:headEnd/>
            <a:tailEnd/>
          </a:ln>
        </p:spPr>
        <p:txBody>
          <a:bodyPr wrap="none" anchor="ctr"/>
          <a:lstStyle/>
          <a:p>
            <a:endParaRPr lang="en-US"/>
          </a:p>
        </p:txBody>
      </p:sp>
      <p:sp>
        <p:nvSpPr>
          <p:cNvPr id="184336" name="Line 16"/>
          <p:cNvSpPr>
            <a:spLocks noChangeShapeType="1"/>
          </p:cNvSpPr>
          <p:nvPr/>
        </p:nvSpPr>
        <p:spPr bwMode="auto">
          <a:xfrm flipH="1">
            <a:off x="8361363" y="2474913"/>
            <a:ext cx="42862" cy="3248025"/>
          </a:xfrm>
          <a:prstGeom prst="line">
            <a:avLst/>
          </a:prstGeom>
          <a:noFill/>
          <a:ln w="9525">
            <a:solidFill>
              <a:schemeClr val="hlink"/>
            </a:solidFill>
            <a:round/>
            <a:headEnd/>
            <a:tailEnd/>
          </a:ln>
        </p:spPr>
        <p:txBody>
          <a:bodyPr wrap="none" anchor="ctr"/>
          <a:lstStyle/>
          <a:p>
            <a:endParaRPr lang="en-US"/>
          </a:p>
        </p:txBody>
      </p:sp>
      <p:sp>
        <p:nvSpPr>
          <p:cNvPr id="184337" name="Line 17"/>
          <p:cNvSpPr>
            <a:spLocks noChangeShapeType="1"/>
          </p:cNvSpPr>
          <p:nvPr/>
        </p:nvSpPr>
        <p:spPr bwMode="auto">
          <a:xfrm>
            <a:off x="5294313" y="5211763"/>
            <a:ext cx="3089275" cy="0"/>
          </a:xfrm>
          <a:prstGeom prst="line">
            <a:avLst/>
          </a:prstGeom>
          <a:noFill/>
          <a:ln w="9525">
            <a:solidFill>
              <a:schemeClr val="hlink"/>
            </a:solidFill>
            <a:round/>
            <a:headEnd/>
            <a:tailEnd/>
          </a:ln>
        </p:spPr>
        <p:txBody>
          <a:bodyPr wrap="none" anchor="ctr"/>
          <a:lstStyle/>
          <a:p>
            <a:endParaRPr lang="en-US"/>
          </a:p>
        </p:txBody>
      </p:sp>
      <p:sp>
        <p:nvSpPr>
          <p:cNvPr id="184338" name="Line 18"/>
          <p:cNvSpPr>
            <a:spLocks noChangeShapeType="1"/>
          </p:cNvSpPr>
          <p:nvPr/>
        </p:nvSpPr>
        <p:spPr bwMode="auto">
          <a:xfrm>
            <a:off x="5276850" y="5448300"/>
            <a:ext cx="3089275" cy="0"/>
          </a:xfrm>
          <a:prstGeom prst="line">
            <a:avLst/>
          </a:prstGeom>
          <a:noFill/>
          <a:ln w="9525">
            <a:solidFill>
              <a:schemeClr val="hlink"/>
            </a:solidFill>
            <a:round/>
            <a:headEnd/>
            <a:tailEnd/>
          </a:ln>
        </p:spPr>
        <p:txBody>
          <a:bodyPr wrap="none" anchor="ctr"/>
          <a:lstStyle/>
          <a:p>
            <a:endParaRPr lang="en-US"/>
          </a:p>
        </p:txBody>
      </p:sp>
      <p:sp>
        <p:nvSpPr>
          <p:cNvPr id="184339" name="Line 19"/>
          <p:cNvSpPr>
            <a:spLocks noChangeShapeType="1"/>
          </p:cNvSpPr>
          <p:nvPr/>
        </p:nvSpPr>
        <p:spPr bwMode="auto">
          <a:xfrm>
            <a:off x="5305425" y="5691188"/>
            <a:ext cx="3089275" cy="0"/>
          </a:xfrm>
          <a:prstGeom prst="line">
            <a:avLst/>
          </a:prstGeom>
          <a:noFill/>
          <a:ln w="9525">
            <a:solidFill>
              <a:schemeClr val="hlink"/>
            </a:solidFill>
            <a:round/>
            <a:headEnd/>
            <a:tailEnd/>
          </a:ln>
        </p:spPr>
        <p:txBody>
          <a:bodyPr wrap="none" anchor="ctr"/>
          <a:lstStyle/>
          <a:p>
            <a:endParaRPr lang="en-US"/>
          </a:p>
        </p:txBody>
      </p:sp>
      <p:sp>
        <p:nvSpPr>
          <p:cNvPr id="184340" name="Line 20"/>
          <p:cNvSpPr>
            <a:spLocks noChangeShapeType="1"/>
          </p:cNvSpPr>
          <p:nvPr/>
        </p:nvSpPr>
        <p:spPr bwMode="auto">
          <a:xfrm>
            <a:off x="5260975" y="4676775"/>
            <a:ext cx="3089275" cy="0"/>
          </a:xfrm>
          <a:prstGeom prst="line">
            <a:avLst/>
          </a:prstGeom>
          <a:noFill/>
          <a:ln w="9525">
            <a:solidFill>
              <a:schemeClr val="hlink"/>
            </a:solidFill>
            <a:round/>
            <a:headEnd/>
            <a:tailEnd/>
          </a:ln>
        </p:spPr>
        <p:txBody>
          <a:bodyPr wrap="none" anchor="ctr"/>
          <a:lstStyle/>
          <a:p>
            <a:endParaRPr lang="en-US"/>
          </a:p>
        </p:txBody>
      </p:sp>
      <p:sp>
        <p:nvSpPr>
          <p:cNvPr id="184341" name="Line 21"/>
          <p:cNvSpPr>
            <a:spLocks noChangeShapeType="1"/>
          </p:cNvSpPr>
          <p:nvPr/>
        </p:nvSpPr>
        <p:spPr bwMode="auto">
          <a:xfrm>
            <a:off x="5284788" y="4386263"/>
            <a:ext cx="3176587" cy="14287"/>
          </a:xfrm>
          <a:prstGeom prst="line">
            <a:avLst/>
          </a:prstGeom>
          <a:noFill/>
          <a:ln w="19050">
            <a:solidFill>
              <a:schemeClr val="hlink"/>
            </a:solidFill>
            <a:round/>
            <a:headEnd/>
            <a:tailEnd/>
          </a:ln>
        </p:spPr>
        <p:txBody>
          <a:bodyPr wrap="none" anchor="ctr"/>
          <a:lstStyle/>
          <a:p>
            <a:endParaRPr lang="en-US"/>
          </a:p>
        </p:txBody>
      </p:sp>
      <p:sp>
        <p:nvSpPr>
          <p:cNvPr id="184342" name="Line 22"/>
          <p:cNvSpPr>
            <a:spLocks noChangeShapeType="1"/>
          </p:cNvSpPr>
          <p:nvPr/>
        </p:nvSpPr>
        <p:spPr bwMode="auto">
          <a:xfrm>
            <a:off x="5295900" y="4124325"/>
            <a:ext cx="3089275" cy="0"/>
          </a:xfrm>
          <a:prstGeom prst="line">
            <a:avLst/>
          </a:prstGeom>
          <a:noFill/>
          <a:ln w="9525">
            <a:solidFill>
              <a:schemeClr val="hlink"/>
            </a:solidFill>
            <a:round/>
            <a:headEnd/>
            <a:tailEnd/>
          </a:ln>
        </p:spPr>
        <p:txBody>
          <a:bodyPr wrap="none" anchor="ctr"/>
          <a:lstStyle/>
          <a:p>
            <a:endParaRPr lang="en-US"/>
          </a:p>
        </p:txBody>
      </p:sp>
      <p:sp>
        <p:nvSpPr>
          <p:cNvPr id="184343" name="Line 23"/>
          <p:cNvSpPr>
            <a:spLocks noChangeShapeType="1"/>
          </p:cNvSpPr>
          <p:nvPr/>
        </p:nvSpPr>
        <p:spPr bwMode="auto">
          <a:xfrm>
            <a:off x="5305425" y="3862388"/>
            <a:ext cx="3089275" cy="0"/>
          </a:xfrm>
          <a:prstGeom prst="line">
            <a:avLst/>
          </a:prstGeom>
          <a:noFill/>
          <a:ln w="9525">
            <a:solidFill>
              <a:schemeClr val="hlink"/>
            </a:solidFill>
            <a:round/>
            <a:headEnd/>
            <a:tailEnd/>
          </a:ln>
        </p:spPr>
        <p:txBody>
          <a:bodyPr wrap="none" anchor="ctr"/>
          <a:lstStyle/>
          <a:p>
            <a:endParaRPr lang="en-US"/>
          </a:p>
        </p:txBody>
      </p:sp>
      <p:sp>
        <p:nvSpPr>
          <p:cNvPr id="184344" name="Line 24"/>
          <p:cNvSpPr>
            <a:spLocks noChangeShapeType="1"/>
          </p:cNvSpPr>
          <p:nvPr/>
        </p:nvSpPr>
        <p:spPr bwMode="auto">
          <a:xfrm>
            <a:off x="5357813" y="3614738"/>
            <a:ext cx="3089275" cy="0"/>
          </a:xfrm>
          <a:prstGeom prst="line">
            <a:avLst/>
          </a:prstGeom>
          <a:noFill/>
          <a:ln w="9525">
            <a:solidFill>
              <a:schemeClr val="hlink"/>
            </a:solidFill>
            <a:round/>
            <a:headEnd/>
            <a:tailEnd/>
          </a:ln>
        </p:spPr>
        <p:txBody>
          <a:bodyPr wrap="none" anchor="ctr"/>
          <a:lstStyle/>
          <a:p>
            <a:endParaRPr lang="en-US"/>
          </a:p>
        </p:txBody>
      </p:sp>
      <p:sp>
        <p:nvSpPr>
          <p:cNvPr id="184345" name="Line 25"/>
          <p:cNvSpPr>
            <a:spLocks noChangeShapeType="1"/>
          </p:cNvSpPr>
          <p:nvPr/>
        </p:nvSpPr>
        <p:spPr bwMode="auto">
          <a:xfrm>
            <a:off x="5324475" y="3352800"/>
            <a:ext cx="3089275" cy="0"/>
          </a:xfrm>
          <a:prstGeom prst="line">
            <a:avLst/>
          </a:prstGeom>
          <a:noFill/>
          <a:ln w="9525">
            <a:solidFill>
              <a:schemeClr val="hlink"/>
            </a:solidFill>
            <a:round/>
            <a:headEnd/>
            <a:tailEnd/>
          </a:ln>
        </p:spPr>
        <p:txBody>
          <a:bodyPr wrap="none" anchor="ctr"/>
          <a:lstStyle/>
          <a:p>
            <a:endParaRPr lang="en-US"/>
          </a:p>
        </p:txBody>
      </p:sp>
      <p:sp>
        <p:nvSpPr>
          <p:cNvPr id="184346" name="Line 26"/>
          <p:cNvSpPr>
            <a:spLocks noChangeShapeType="1"/>
          </p:cNvSpPr>
          <p:nvPr/>
        </p:nvSpPr>
        <p:spPr bwMode="auto">
          <a:xfrm>
            <a:off x="5276850" y="3105150"/>
            <a:ext cx="3089275" cy="0"/>
          </a:xfrm>
          <a:prstGeom prst="line">
            <a:avLst/>
          </a:prstGeom>
          <a:noFill/>
          <a:ln w="9525">
            <a:solidFill>
              <a:schemeClr val="hlink"/>
            </a:solidFill>
            <a:round/>
            <a:headEnd/>
            <a:tailEnd/>
          </a:ln>
        </p:spPr>
        <p:txBody>
          <a:bodyPr wrap="none" anchor="ctr"/>
          <a:lstStyle/>
          <a:p>
            <a:endParaRPr lang="en-US"/>
          </a:p>
        </p:txBody>
      </p:sp>
      <p:sp>
        <p:nvSpPr>
          <p:cNvPr id="184347" name="Line 27"/>
          <p:cNvSpPr>
            <a:spLocks noChangeShapeType="1"/>
          </p:cNvSpPr>
          <p:nvPr/>
        </p:nvSpPr>
        <p:spPr bwMode="auto">
          <a:xfrm>
            <a:off x="5314950" y="2843213"/>
            <a:ext cx="3089275" cy="0"/>
          </a:xfrm>
          <a:prstGeom prst="line">
            <a:avLst/>
          </a:prstGeom>
          <a:noFill/>
          <a:ln w="9525">
            <a:solidFill>
              <a:schemeClr val="hlink"/>
            </a:solidFill>
            <a:round/>
            <a:headEnd/>
            <a:tailEnd/>
          </a:ln>
        </p:spPr>
        <p:txBody>
          <a:bodyPr wrap="none" anchor="ctr"/>
          <a:lstStyle/>
          <a:p>
            <a:endParaRPr lang="en-US"/>
          </a:p>
        </p:txBody>
      </p:sp>
      <p:sp>
        <p:nvSpPr>
          <p:cNvPr id="184348" name="Line 28"/>
          <p:cNvSpPr>
            <a:spLocks noChangeShapeType="1"/>
          </p:cNvSpPr>
          <p:nvPr/>
        </p:nvSpPr>
        <p:spPr bwMode="auto">
          <a:xfrm>
            <a:off x="5310188" y="2581275"/>
            <a:ext cx="3089275" cy="0"/>
          </a:xfrm>
          <a:prstGeom prst="line">
            <a:avLst/>
          </a:prstGeom>
          <a:noFill/>
          <a:ln w="9525">
            <a:solidFill>
              <a:schemeClr val="hlink"/>
            </a:solidFill>
            <a:round/>
            <a:headEnd/>
            <a:tailEnd/>
          </a:ln>
        </p:spPr>
        <p:txBody>
          <a:bodyPr wrap="none" anchor="ctr"/>
          <a:lstStyle/>
          <a:p>
            <a:endParaRPr lang="en-US"/>
          </a:p>
        </p:txBody>
      </p:sp>
      <p:sp>
        <p:nvSpPr>
          <p:cNvPr id="184349" name="Oval 29"/>
          <p:cNvSpPr>
            <a:spLocks noChangeArrowheads="1"/>
          </p:cNvSpPr>
          <p:nvPr/>
        </p:nvSpPr>
        <p:spPr bwMode="auto">
          <a:xfrm>
            <a:off x="6426200" y="3608388"/>
            <a:ext cx="149225" cy="134937"/>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184352" name="Oval 32"/>
          <p:cNvSpPr>
            <a:spLocks noChangeArrowheads="1"/>
          </p:cNvSpPr>
          <p:nvPr/>
        </p:nvSpPr>
        <p:spPr bwMode="auto">
          <a:xfrm>
            <a:off x="6708775" y="4529138"/>
            <a:ext cx="149225" cy="150812"/>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184362" name="Rectangle 42"/>
          <p:cNvSpPr>
            <a:spLocks noChangeArrowheads="1"/>
          </p:cNvSpPr>
          <p:nvPr/>
        </p:nvSpPr>
        <p:spPr bwMode="auto">
          <a:xfrm>
            <a:off x="6083300" y="5713413"/>
            <a:ext cx="336550" cy="457200"/>
          </a:xfrm>
          <a:prstGeom prst="rect">
            <a:avLst/>
          </a:prstGeom>
          <a:noFill/>
          <a:ln w="9525">
            <a:noFill/>
            <a:miter lim="800000"/>
            <a:headEnd/>
            <a:tailEnd/>
          </a:ln>
        </p:spPr>
        <p:txBody>
          <a:bodyPr wrap="none">
            <a:spAutoFit/>
          </a:bodyPr>
          <a:lstStyle/>
          <a:p>
            <a:r>
              <a:rPr lang="en-US"/>
              <a:t>y</a:t>
            </a:r>
          </a:p>
        </p:txBody>
      </p:sp>
      <p:sp>
        <p:nvSpPr>
          <p:cNvPr id="184364" name="Line 44"/>
          <p:cNvSpPr>
            <a:spLocks noChangeShapeType="1"/>
          </p:cNvSpPr>
          <p:nvPr/>
        </p:nvSpPr>
        <p:spPr bwMode="auto">
          <a:xfrm flipH="1">
            <a:off x="6484938" y="2498725"/>
            <a:ext cx="42862" cy="3248025"/>
          </a:xfrm>
          <a:prstGeom prst="line">
            <a:avLst/>
          </a:prstGeom>
          <a:noFill/>
          <a:ln w="9525">
            <a:solidFill>
              <a:schemeClr val="hlink"/>
            </a:solidFill>
            <a:round/>
            <a:headEnd/>
            <a:tailEnd/>
          </a:ln>
        </p:spPr>
        <p:txBody>
          <a:bodyPr wrap="none" anchor="ctr"/>
          <a:lstStyle/>
          <a:p>
            <a:endParaRPr lang="en-US"/>
          </a:p>
        </p:txBody>
      </p:sp>
      <p:sp>
        <p:nvSpPr>
          <p:cNvPr id="184365" name="Rectangle 45"/>
          <p:cNvSpPr>
            <a:spLocks noChangeArrowheads="1"/>
          </p:cNvSpPr>
          <p:nvPr/>
        </p:nvSpPr>
        <p:spPr bwMode="auto">
          <a:xfrm>
            <a:off x="5586413" y="4767263"/>
            <a:ext cx="296862" cy="336550"/>
          </a:xfrm>
          <a:prstGeom prst="rect">
            <a:avLst/>
          </a:prstGeom>
          <a:noFill/>
          <a:ln w="9525">
            <a:noFill/>
            <a:miter lim="800000"/>
            <a:headEnd/>
            <a:tailEnd/>
          </a:ln>
        </p:spPr>
        <p:txBody>
          <a:bodyPr wrap="none">
            <a:spAutoFit/>
          </a:bodyPr>
          <a:lstStyle/>
          <a:p>
            <a:r>
              <a:rPr lang="en-US" sz="1600" b="1"/>
              <a:t>0</a:t>
            </a:r>
            <a:endParaRPr lang="en-US"/>
          </a:p>
        </p:txBody>
      </p:sp>
      <p:sp>
        <p:nvSpPr>
          <p:cNvPr id="184366" name="Rectangle 46"/>
          <p:cNvSpPr>
            <a:spLocks noChangeArrowheads="1"/>
          </p:cNvSpPr>
          <p:nvPr/>
        </p:nvSpPr>
        <p:spPr bwMode="auto">
          <a:xfrm>
            <a:off x="5484813" y="4478338"/>
            <a:ext cx="409575" cy="336550"/>
          </a:xfrm>
          <a:prstGeom prst="rect">
            <a:avLst/>
          </a:prstGeom>
          <a:noFill/>
          <a:ln w="9525">
            <a:noFill/>
            <a:miter lim="800000"/>
            <a:headEnd/>
            <a:tailEnd/>
          </a:ln>
        </p:spPr>
        <p:txBody>
          <a:bodyPr wrap="none">
            <a:spAutoFit/>
          </a:bodyPr>
          <a:lstStyle/>
          <a:p>
            <a:r>
              <a:rPr lang="en-US" sz="1600" b="1"/>
              <a:t>50</a:t>
            </a:r>
          </a:p>
        </p:txBody>
      </p:sp>
      <p:sp>
        <p:nvSpPr>
          <p:cNvPr id="184367" name="Rectangle 47"/>
          <p:cNvSpPr>
            <a:spLocks noChangeArrowheads="1"/>
          </p:cNvSpPr>
          <p:nvPr/>
        </p:nvSpPr>
        <p:spPr bwMode="auto">
          <a:xfrm>
            <a:off x="5378450" y="4217988"/>
            <a:ext cx="523875" cy="336550"/>
          </a:xfrm>
          <a:prstGeom prst="rect">
            <a:avLst/>
          </a:prstGeom>
          <a:noFill/>
          <a:ln w="9525">
            <a:noFill/>
            <a:miter lim="800000"/>
            <a:headEnd/>
            <a:tailEnd/>
          </a:ln>
        </p:spPr>
        <p:txBody>
          <a:bodyPr wrap="none">
            <a:spAutoFit/>
          </a:bodyPr>
          <a:lstStyle/>
          <a:p>
            <a:r>
              <a:rPr lang="en-US" sz="1600" b="1"/>
              <a:t>100</a:t>
            </a:r>
          </a:p>
        </p:txBody>
      </p:sp>
      <p:sp>
        <p:nvSpPr>
          <p:cNvPr id="184368" name="Rectangle 48"/>
          <p:cNvSpPr>
            <a:spLocks noChangeArrowheads="1"/>
          </p:cNvSpPr>
          <p:nvPr/>
        </p:nvSpPr>
        <p:spPr bwMode="auto">
          <a:xfrm>
            <a:off x="5391150" y="3959225"/>
            <a:ext cx="523875" cy="336550"/>
          </a:xfrm>
          <a:prstGeom prst="rect">
            <a:avLst/>
          </a:prstGeom>
          <a:noFill/>
          <a:ln w="9525">
            <a:noFill/>
            <a:miter lim="800000"/>
            <a:headEnd/>
            <a:tailEnd/>
          </a:ln>
        </p:spPr>
        <p:txBody>
          <a:bodyPr wrap="none">
            <a:spAutoFit/>
          </a:bodyPr>
          <a:lstStyle/>
          <a:p>
            <a:r>
              <a:rPr lang="en-US" sz="1600" b="1"/>
              <a:t>150</a:t>
            </a:r>
          </a:p>
        </p:txBody>
      </p:sp>
      <p:sp>
        <p:nvSpPr>
          <p:cNvPr id="184369" name="Rectangle 49"/>
          <p:cNvSpPr>
            <a:spLocks noChangeArrowheads="1"/>
          </p:cNvSpPr>
          <p:nvPr/>
        </p:nvSpPr>
        <p:spPr bwMode="auto">
          <a:xfrm>
            <a:off x="5378450" y="3686175"/>
            <a:ext cx="523875" cy="336550"/>
          </a:xfrm>
          <a:prstGeom prst="rect">
            <a:avLst/>
          </a:prstGeom>
          <a:noFill/>
          <a:ln w="9525">
            <a:noFill/>
            <a:miter lim="800000"/>
            <a:headEnd/>
            <a:tailEnd/>
          </a:ln>
        </p:spPr>
        <p:txBody>
          <a:bodyPr wrap="none">
            <a:spAutoFit/>
          </a:bodyPr>
          <a:lstStyle/>
          <a:p>
            <a:r>
              <a:rPr lang="en-US" sz="1600" b="1"/>
              <a:t>200</a:t>
            </a:r>
          </a:p>
        </p:txBody>
      </p:sp>
      <p:sp>
        <p:nvSpPr>
          <p:cNvPr id="184370" name="Rectangle 50"/>
          <p:cNvSpPr>
            <a:spLocks noChangeArrowheads="1"/>
          </p:cNvSpPr>
          <p:nvPr/>
        </p:nvSpPr>
        <p:spPr bwMode="auto">
          <a:xfrm>
            <a:off x="5391150" y="3411538"/>
            <a:ext cx="523875" cy="336550"/>
          </a:xfrm>
          <a:prstGeom prst="rect">
            <a:avLst/>
          </a:prstGeom>
          <a:noFill/>
          <a:ln w="9525">
            <a:noFill/>
            <a:miter lim="800000"/>
            <a:headEnd/>
            <a:tailEnd/>
          </a:ln>
        </p:spPr>
        <p:txBody>
          <a:bodyPr wrap="none">
            <a:spAutoFit/>
          </a:bodyPr>
          <a:lstStyle/>
          <a:p>
            <a:r>
              <a:rPr lang="en-US" sz="1600" b="1"/>
              <a:t>250</a:t>
            </a:r>
          </a:p>
        </p:txBody>
      </p:sp>
      <p:sp>
        <p:nvSpPr>
          <p:cNvPr id="184371" name="Rectangle 51"/>
          <p:cNvSpPr>
            <a:spLocks noChangeArrowheads="1"/>
          </p:cNvSpPr>
          <p:nvPr/>
        </p:nvSpPr>
        <p:spPr bwMode="auto">
          <a:xfrm>
            <a:off x="5354638" y="3165475"/>
            <a:ext cx="523875" cy="336550"/>
          </a:xfrm>
          <a:prstGeom prst="rect">
            <a:avLst/>
          </a:prstGeom>
          <a:noFill/>
          <a:ln w="9525">
            <a:noFill/>
            <a:miter lim="800000"/>
            <a:headEnd/>
            <a:tailEnd/>
          </a:ln>
        </p:spPr>
        <p:txBody>
          <a:bodyPr wrap="none">
            <a:spAutoFit/>
          </a:bodyPr>
          <a:lstStyle/>
          <a:p>
            <a:r>
              <a:rPr lang="en-US" sz="1600" b="1"/>
              <a:t>300</a:t>
            </a:r>
          </a:p>
        </p:txBody>
      </p:sp>
      <p:sp>
        <p:nvSpPr>
          <p:cNvPr id="184372" name="Rectangle 52"/>
          <p:cNvSpPr>
            <a:spLocks noChangeArrowheads="1"/>
          </p:cNvSpPr>
          <p:nvPr/>
        </p:nvSpPr>
        <p:spPr bwMode="auto">
          <a:xfrm>
            <a:off x="5759450" y="1954213"/>
            <a:ext cx="376238" cy="336550"/>
          </a:xfrm>
          <a:prstGeom prst="rect">
            <a:avLst/>
          </a:prstGeom>
          <a:noFill/>
          <a:ln w="9525">
            <a:noFill/>
            <a:miter lim="800000"/>
            <a:headEnd/>
            <a:tailEnd/>
          </a:ln>
        </p:spPr>
        <p:txBody>
          <a:bodyPr wrap="none">
            <a:spAutoFit/>
          </a:bodyPr>
          <a:lstStyle/>
          <a:p>
            <a:r>
              <a:rPr lang="en-US" sz="1600" b="1"/>
              <a:t>W</a:t>
            </a:r>
          </a:p>
        </p:txBody>
      </p:sp>
      <p:sp>
        <p:nvSpPr>
          <p:cNvPr id="184373" name="Rectangle 53"/>
          <p:cNvSpPr>
            <a:spLocks noChangeArrowheads="1"/>
          </p:cNvSpPr>
          <p:nvPr/>
        </p:nvSpPr>
        <p:spPr bwMode="auto">
          <a:xfrm>
            <a:off x="8167688" y="5057775"/>
            <a:ext cx="307975" cy="336550"/>
          </a:xfrm>
          <a:prstGeom prst="rect">
            <a:avLst/>
          </a:prstGeom>
          <a:noFill/>
          <a:ln w="9525">
            <a:noFill/>
            <a:miter lim="800000"/>
            <a:headEnd/>
            <a:tailEnd/>
          </a:ln>
        </p:spPr>
        <p:txBody>
          <a:bodyPr wrap="none">
            <a:spAutoFit/>
          </a:bodyPr>
          <a:lstStyle/>
          <a:p>
            <a:r>
              <a:rPr lang="en-US" sz="1600" b="1"/>
              <a:t>d</a:t>
            </a:r>
          </a:p>
        </p:txBody>
      </p:sp>
      <p:sp>
        <p:nvSpPr>
          <p:cNvPr id="184374" name="Rectangle 54"/>
          <p:cNvSpPr>
            <a:spLocks noChangeArrowheads="1"/>
          </p:cNvSpPr>
          <p:nvPr/>
        </p:nvSpPr>
        <p:spPr bwMode="auto">
          <a:xfrm>
            <a:off x="6262688" y="4914900"/>
            <a:ext cx="466725" cy="336550"/>
          </a:xfrm>
          <a:prstGeom prst="rect">
            <a:avLst/>
          </a:prstGeom>
          <a:noFill/>
          <a:ln w="9525">
            <a:noFill/>
            <a:miter lim="800000"/>
            <a:headEnd/>
            <a:tailEnd/>
          </a:ln>
        </p:spPr>
        <p:txBody>
          <a:bodyPr wrap="none">
            <a:spAutoFit/>
          </a:bodyPr>
          <a:lstStyle/>
          <a:p>
            <a:r>
              <a:rPr lang="en-US" sz="1600" b="1"/>
              <a:t>0.5</a:t>
            </a:r>
          </a:p>
        </p:txBody>
      </p:sp>
      <p:sp>
        <p:nvSpPr>
          <p:cNvPr id="184375" name="Rectangle 55"/>
          <p:cNvSpPr>
            <a:spLocks noChangeArrowheads="1"/>
          </p:cNvSpPr>
          <p:nvPr/>
        </p:nvSpPr>
        <p:spPr bwMode="auto">
          <a:xfrm>
            <a:off x="6840538" y="4929188"/>
            <a:ext cx="466725" cy="336550"/>
          </a:xfrm>
          <a:prstGeom prst="rect">
            <a:avLst/>
          </a:prstGeom>
          <a:noFill/>
          <a:ln w="9525">
            <a:noFill/>
            <a:miter lim="800000"/>
            <a:headEnd/>
            <a:tailEnd/>
          </a:ln>
        </p:spPr>
        <p:txBody>
          <a:bodyPr wrap="none">
            <a:spAutoFit/>
          </a:bodyPr>
          <a:lstStyle/>
          <a:p>
            <a:r>
              <a:rPr lang="en-US" sz="1600" b="1"/>
              <a:t>1.0</a:t>
            </a:r>
          </a:p>
        </p:txBody>
      </p:sp>
      <p:sp>
        <p:nvSpPr>
          <p:cNvPr id="184376" name="Rectangle 56"/>
          <p:cNvSpPr>
            <a:spLocks noChangeArrowheads="1"/>
          </p:cNvSpPr>
          <p:nvPr/>
        </p:nvSpPr>
        <p:spPr bwMode="auto">
          <a:xfrm>
            <a:off x="7473950" y="4913313"/>
            <a:ext cx="466725" cy="336550"/>
          </a:xfrm>
          <a:prstGeom prst="rect">
            <a:avLst/>
          </a:prstGeom>
          <a:noFill/>
          <a:ln w="9525">
            <a:noFill/>
            <a:miter lim="800000"/>
            <a:headEnd/>
            <a:tailEnd/>
          </a:ln>
        </p:spPr>
        <p:txBody>
          <a:bodyPr wrap="none">
            <a:spAutoFit/>
          </a:bodyPr>
          <a:lstStyle/>
          <a:p>
            <a:r>
              <a:rPr lang="en-US" sz="1600" b="1"/>
              <a:t>1.5</a:t>
            </a:r>
          </a:p>
        </p:txBody>
      </p:sp>
      <p:sp>
        <p:nvSpPr>
          <p:cNvPr id="184382" name="Rectangle 62"/>
          <p:cNvSpPr>
            <a:spLocks noChangeArrowheads="1"/>
          </p:cNvSpPr>
          <p:nvPr/>
        </p:nvSpPr>
        <p:spPr bwMode="auto">
          <a:xfrm>
            <a:off x="447675" y="1982788"/>
            <a:ext cx="4784725" cy="4613275"/>
          </a:xfrm>
          <a:prstGeom prst="rect">
            <a:avLst/>
          </a:prstGeom>
          <a:noFill/>
          <a:ln w="9525">
            <a:noFill/>
            <a:miter lim="800000"/>
            <a:headEnd/>
            <a:tailEnd/>
          </a:ln>
        </p:spPr>
        <p:txBody>
          <a:bodyPr>
            <a:spAutoFit/>
          </a:bodyPr>
          <a:lstStyle/>
          <a:p>
            <a:pPr marL="457200" indent="-457200">
              <a:buFont typeface="Arial" charset="0"/>
              <a:buAutoNum type="alphaLcPeriod"/>
            </a:pPr>
            <a:r>
              <a:rPr lang="en-US" sz="1600"/>
              <a:t>Graph W = 300d</a:t>
            </a:r>
            <a:r>
              <a:rPr lang="en-US" sz="1600" baseline="30000"/>
              <a:t>2 </a:t>
            </a:r>
            <a:r>
              <a:rPr lang="en-US" sz="1600"/>
              <a:t>for non negative values of </a:t>
            </a:r>
            <a:r>
              <a:rPr lang="en-US" sz="1600" i="1"/>
              <a:t>d. </a:t>
            </a:r>
            <a:r>
              <a:rPr lang="en-US" sz="1600"/>
              <a:t>Since the inequality symbol is ≤ make the </a:t>
            </a:r>
            <a:r>
              <a:rPr lang="en-US" sz="1600">
                <a:solidFill>
                  <a:schemeClr val="folHlink"/>
                </a:solidFill>
              </a:rPr>
              <a:t>parabola solid</a:t>
            </a:r>
            <a:r>
              <a:rPr lang="en-US" sz="1600"/>
              <a:t>. Test a point inside the parabola, such as (0.5, 240).</a:t>
            </a:r>
            <a:br>
              <a:rPr lang="en-US" sz="1600"/>
            </a:br>
            <a:r>
              <a:rPr lang="en-US" sz="1600"/>
              <a:t>                  W ≤ 300d</a:t>
            </a:r>
            <a:r>
              <a:rPr lang="en-US" sz="1600" baseline="30000"/>
              <a:t>2</a:t>
            </a:r>
            <a:br>
              <a:rPr lang="en-US" sz="1600" baseline="30000"/>
            </a:br>
            <a:r>
              <a:rPr lang="en-US" sz="1600" baseline="30000"/>
              <a:t>                        </a:t>
            </a:r>
            <a:r>
              <a:rPr lang="en-US" sz="1600"/>
              <a:t>240 ≤ 300(0.5)</a:t>
            </a:r>
            <a:r>
              <a:rPr lang="en-US" sz="1600" baseline="30000"/>
              <a:t>2</a:t>
            </a:r>
            <a:r>
              <a:rPr lang="en-US" sz="1600"/>
              <a:t/>
            </a:r>
            <a:br>
              <a:rPr lang="en-US" sz="1600"/>
            </a:br>
            <a:r>
              <a:rPr lang="en-US" sz="1600"/>
              <a:t>                240 ≤ 75</a:t>
            </a:r>
            <a:br>
              <a:rPr lang="en-US" sz="1600"/>
            </a:br>
            <a:r>
              <a:rPr lang="en-US" sz="1600"/>
              <a:t>Since the chosen point is not a solution, </a:t>
            </a:r>
            <a:r>
              <a:rPr lang="en-US" sz="1600">
                <a:solidFill>
                  <a:schemeClr val="folHlink"/>
                </a:solidFill>
              </a:rPr>
              <a:t>shade the region outside (below) the parabola.</a:t>
            </a:r>
            <a:br>
              <a:rPr lang="en-US" sz="1600">
                <a:solidFill>
                  <a:schemeClr val="folHlink"/>
                </a:solidFill>
              </a:rPr>
            </a:br>
            <a:endParaRPr lang="en-US" sz="1600"/>
          </a:p>
          <a:p>
            <a:pPr marL="457200" indent="-457200">
              <a:buFont typeface="Arial" charset="0"/>
              <a:buAutoNum type="alphaLcPeriod"/>
            </a:pPr>
            <a:r>
              <a:rPr lang="en-US" sz="1600"/>
              <a:t>The point (0.75,60) lies in the shaded region of the graph from part (a), so </a:t>
            </a:r>
            <a:r>
              <a:rPr lang="en-US" sz="1600">
                <a:solidFill>
                  <a:schemeClr val="folHlink"/>
                </a:solidFill>
              </a:rPr>
              <a:t>(0.75,60) is a solution of the given inequality. </a:t>
            </a:r>
            <a:br>
              <a:rPr lang="en-US" sz="1600">
                <a:solidFill>
                  <a:schemeClr val="folHlink"/>
                </a:solidFill>
              </a:rPr>
            </a:br>
            <a:endParaRPr lang="en-US" sz="1600"/>
          </a:p>
          <a:p>
            <a:pPr marL="457200" indent="-457200">
              <a:buFont typeface="Arial" charset="0"/>
              <a:buAutoNum type="alphaLcPeriod"/>
            </a:pPr>
            <a:r>
              <a:rPr lang="en-US" sz="1600"/>
              <a:t>Therefore, a shelf that is 0.75 inch thick can support  a weight of 60 pounds.</a:t>
            </a:r>
          </a:p>
          <a:p>
            <a:pPr marL="457200" indent="-457200"/>
            <a:endParaRPr lang="en-US"/>
          </a:p>
        </p:txBody>
      </p:sp>
      <p:sp>
        <p:nvSpPr>
          <p:cNvPr id="184387" name="Rectangle 67"/>
          <p:cNvSpPr>
            <a:spLocks noChangeArrowheads="1"/>
          </p:cNvSpPr>
          <p:nvPr/>
        </p:nvSpPr>
        <p:spPr bwMode="auto">
          <a:xfrm>
            <a:off x="7129463" y="3116263"/>
            <a:ext cx="1241425" cy="1790700"/>
          </a:xfrm>
          <a:prstGeom prst="rect">
            <a:avLst/>
          </a:prstGeom>
          <a:gradFill rotWithShape="0">
            <a:gsLst>
              <a:gs pos="0">
                <a:srgbClr val="C6F6FF">
                  <a:alpha val="32001"/>
                </a:srgbClr>
              </a:gs>
              <a:gs pos="100000">
                <a:srgbClr val="C6F6FF">
                  <a:gamma/>
                  <a:shade val="46275"/>
                  <a:invGamma/>
                  <a:alpha val="53000"/>
                </a:srgbClr>
              </a:gs>
            </a:gsLst>
            <a:lin ang="5400000" scaled="1"/>
          </a:gradFill>
          <a:ln w="9525">
            <a:solidFill>
              <a:srgbClr val="C6F6FF"/>
            </a:solidFill>
            <a:miter lim="800000"/>
            <a:headEnd/>
            <a:tailEnd/>
          </a:ln>
        </p:spPr>
        <p:txBody>
          <a:bodyPr wrap="none" anchor="ctr"/>
          <a:lstStyle/>
          <a:p>
            <a:endParaRPr lang="en-US"/>
          </a:p>
        </p:txBody>
      </p:sp>
      <p:sp>
        <p:nvSpPr>
          <p:cNvPr id="184388" name="Freeform 68"/>
          <p:cNvSpPr>
            <a:spLocks/>
          </p:cNvSpPr>
          <p:nvPr/>
        </p:nvSpPr>
        <p:spPr bwMode="auto">
          <a:xfrm>
            <a:off x="5873750" y="2900363"/>
            <a:ext cx="2497138" cy="2035175"/>
          </a:xfrm>
          <a:custGeom>
            <a:avLst/>
            <a:gdLst/>
            <a:ahLst/>
            <a:cxnLst>
              <a:cxn ang="0">
                <a:pos x="0" y="1282"/>
              </a:cxn>
              <a:cxn ang="0">
                <a:pos x="400" y="945"/>
              </a:cxn>
              <a:cxn ang="0">
                <a:pos x="773" y="136"/>
              </a:cxn>
              <a:cxn ang="0">
                <a:pos x="1573" y="127"/>
              </a:cxn>
            </a:cxnLst>
            <a:rect l="0" t="0" r="r" b="b"/>
            <a:pathLst>
              <a:path w="1573" h="1282">
                <a:moveTo>
                  <a:pt x="0" y="1282"/>
                </a:moveTo>
                <a:cubicBezTo>
                  <a:pt x="135" y="1209"/>
                  <a:pt x="271" y="1136"/>
                  <a:pt x="400" y="945"/>
                </a:cubicBezTo>
                <a:cubicBezTo>
                  <a:pt x="529" y="754"/>
                  <a:pt x="578" y="272"/>
                  <a:pt x="773" y="136"/>
                </a:cubicBezTo>
                <a:cubicBezTo>
                  <a:pt x="968" y="0"/>
                  <a:pt x="1440" y="129"/>
                  <a:pt x="1573" y="127"/>
                </a:cubicBezTo>
              </a:path>
            </a:pathLst>
          </a:custGeom>
          <a:gradFill rotWithShape="0">
            <a:gsLst>
              <a:gs pos="0">
                <a:srgbClr val="C6F6FF">
                  <a:alpha val="37000"/>
                </a:srgbClr>
              </a:gs>
              <a:gs pos="100000">
                <a:srgbClr val="C6F6FF">
                  <a:gamma/>
                  <a:shade val="46275"/>
                  <a:invGamma/>
                  <a:alpha val="55000"/>
                </a:srgbClr>
              </a:gs>
            </a:gsLst>
            <a:lin ang="5400000" scaled="1"/>
          </a:gradFill>
          <a:ln w="9525">
            <a:solidFill>
              <a:schemeClr val="tx1"/>
            </a:solidFill>
            <a:round/>
            <a:headEnd/>
            <a:tailEnd/>
          </a:ln>
        </p:spPr>
        <p:txBody>
          <a:bodyPr wrap="none" anchor="ctr"/>
          <a:lstStyle/>
          <a:p>
            <a:endParaRPr lang="en-US"/>
          </a:p>
        </p:txBody>
      </p:sp>
      <p:sp>
        <p:nvSpPr>
          <p:cNvPr id="184389" name="AutoShape 69"/>
          <p:cNvSpPr>
            <a:spLocks noChangeArrowheads="1"/>
          </p:cNvSpPr>
          <p:nvPr/>
        </p:nvSpPr>
        <p:spPr bwMode="auto">
          <a:xfrm rot="16250440">
            <a:off x="6075363" y="3902075"/>
            <a:ext cx="927100" cy="1095375"/>
          </a:xfrm>
          <a:prstGeom prst="rtTriangle">
            <a:avLst/>
          </a:prstGeom>
          <a:gradFill rotWithShape="0">
            <a:gsLst>
              <a:gs pos="0">
                <a:srgbClr val="C6F6FF">
                  <a:alpha val="37000"/>
                </a:srgbClr>
              </a:gs>
              <a:gs pos="100000">
                <a:srgbClr val="C6F6FF">
                  <a:gamma/>
                  <a:shade val="46275"/>
                  <a:invGamma/>
                  <a:alpha val="50000"/>
                </a:srgbClr>
              </a:gs>
            </a:gsLst>
            <a:lin ang="5400000" scaled="1"/>
          </a:gradFill>
          <a:ln w="9525">
            <a:noFill/>
            <a:miter lim="800000"/>
            <a:headEnd/>
            <a:tailEnd/>
          </a:ln>
        </p:spPr>
        <p:txBody>
          <a:bodyPr wrap="none" anchor="ctr"/>
          <a:lstStyle/>
          <a:p>
            <a:endParaRPr lang="en-US"/>
          </a:p>
        </p:txBody>
      </p:sp>
      <p:sp>
        <p:nvSpPr>
          <p:cNvPr id="184390" name="Line 70"/>
          <p:cNvSpPr>
            <a:spLocks noChangeShapeType="1"/>
          </p:cNvSpPr>
          <p:nvPr/>
        </p:nvSpPr>
        <p:spPr bwMode="auto">
          <a:xfrm flipV="1">
            <a:off x="6883400" y="3087688"/>
            <a:ext cx="173038" cy="303212"/>
          </a:xfrm>
          <a:prstGeom prst="line">
            <a:avLst/>
          </a:prstGeom>
          <a:noFill/>
          <a:ln w="9525">
            <a:solidFill>
              <a:schemeClr val="tx1"/>
            </a:solidFill>
            <a:round/>
            <a:headEnd/>
            <a:tailEnd type="triangle" w="med" len="med"/>
          </a:ln>
        </p:spPr>
        <p:txBody>
          <a:bodyPr wrap="none" anchor="ctr"/>
          <a:lstStyle/>
          <a:p>
            <a:endParaRPr lang="en-US"/>
          </a:p>
        </p:txBody>
      </p:sp>
    </p:spTree>
  </p:cSld>
  <p:clrMapOvr>
    <a:masterClrMapping/>
  </p:clrMapOvr>
  <p:timing>
    <p:tnLst>
      <p:par>
        <p:cTn xmlns:p14="http://schemas.microsoft.com/office/powerpoint/2010/mai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r>
              <a:rPr lang="en-US" sz="3600"/>
              <a:t>GRAPHING A SYSTEM OF QUADRATIC INEQUALITY</a:t>
            </a:r>
            <a:endParaRPr lang="en-US"/>
          </a:p>
        </p:txBody>
      </p:sp>
      <p:sp>
        <p:nvSpPr>
          <p:cNvPr id="75779" name="Rectangle 3"/>
          <p:cNvSpPr>
            <a:spLocks noChangeArrowheads="1"/>
          </p:cNvSpPr>
          <p:nvPr/>
        </p:nvSpPr>
        <p:spPr bwMode="auto">
          <a:xfrm>
            <a:off x="685800" y="533400"/>
            <a:ext cx="7772400" cy="1143000"/>
          </a:xfrm>
          <a:prstGeom prst="rect">
            <a:avLst/>
          </a:prstGeom>
          <a:noFill/>
          <a:ln w="9525">
            <a:noFill/>
            <a:miter lim="800000"/>
            <a:headEnd/>
            <a:tailEnd/>
          </a:ln>
        </p:spPr>
        <p:txBody>
          <a:bodyPr anchor="ctr"/>
          <a:lstStyle/>
          <a:p>
            <a:pPr algn="ctr" eaLnBrk="1" hangingPunct="1"/>
            <a:endParaRPr lang="en-US" sz="4400">
              <a:solidFill>
                <a:schemeClr val="tx2"/>
              </a:solidFill>
            </a:endParaRPr>
          </a:p>
        </p:txBody>
      </p:sp>
      <p:sp>
        <p:nvSpPr>
          <p:cNvPr id="75780" name="Rectangle 4"/>
          <p:cNvSpPr>
            <a:spLocks noChangeArrowheads="1"/>
          </p:cNvSpPr>
          <p:nvPr/>
        </p:nvSpPr>
        <p:spPr bwMode="auto">
          <a:xfrm>
            <a:off x="685800" y="533400"/>
            <a:ext cx="7772400" cy="1143000"/>
          </a:xfrm>
          <a:prstGeom prst="rect">
            <a:avLst/>
          </a:prstGeom>
          <a:noFill/>
          <a:ln w="9525">
            <a:noFill/>
            <a:miter lim="800000"/>
            <a:headEnd/>
            <a:tailEnd/>
          </a:ln>
        </p:spPr>
        <p:txBody>
          <a:bodyPr anchor="ctr"/>
          <a:lstStyle/>
          <a:p>
            <a:pPr algn="ctr" eaLnBrk="1" hangingPunct="1"/>
            <a:endParaRPr lang="en-US" sz="4400">
              <a:solidFill>
                <a:schemeClr val="tx2"/>
              </a:solidFill>
            </a:endParaRPr>
          </a:p>
        </p:txBody>
      </p:sp>
      <p:sp>
        <p:nvSpPr>
          <p:cNvPr id="75781" name="Line 5"/>
          <p:cNvSpPr>
            <a:spLocks noChangeShapeType="1"/>
          </p:cNvSpPr>
          <p:nvPr/>
        </p:nvSpPr>
        <p:spPr bwMode="auto">
          <a:xfrm flipH="1">
            <a:off x="6469063" y="2393950"/>
            <a:ext cx="28575" cy="3375025"/>
          </a:xfrm>
          <a:prstGeom prst="line">
            <a:avLst/>
          </a:prstGeom>
          <a:noFill/>
          <a:ln w="9525">
            <a:solidFill>
              <a:schemeClr val="hlink"/>
            </a:solidFill>
            <a:round/>
            <a:headEnd/>
            <a:tailEnd/>
          </a:ln>
        </p:spPr>
        <p:txBody>
          <a:bodyPr wrap="none" anchor="ctr"/>
          <a:lstStyle/>
          <a:p>
            <a:endParaRPr lang="en-US"/>
          </a:p>
        </p:txBody>
      </p:sp>
      <p:sp>
        <p:nvSpPr>
          <p:cNvPr id="75782" name="Line 6"/>
          <p:cNvSpPr>
            <a:spLocks noChangeShapeType="1"/>
          </p:cNvSpPr>
          <p:nvPr/>
        </p:nvSpPr>
        <p:spPr bwMode="auto">
          <a:xfrm flipV="1">
            <a:off x="5154613" y="4924425"/>
            <a:ext cx="3273425" cy="14288"/>
          </a:xfrm>
          <a:prstGeom prst="line">
            <a:avLst/>
          </a:prstGeom>
          <a:noFill/>
          <a:ln w="9525">
            <a:solidFill>
              <a:schemeClr val="hlink"/>
            </a:solidFill>
            <a:round/>
            <a:headEnd/>
            <a:tailEnd/>
          </a:ln>
        </p:spPr>
        <p:txBody>
          <a:bodyPr wrap="none" anchor="ctr"/>
          <a:lstStyle/>
          <a:p>
            <a:endParaRPr lang="en-US"/>
          </a:p>
        </p:txBody>
      </p:sp>
      <p:sp>
        <p:nvSpPr>
          <p:cNvPr id="75783" name="Line 7"/>
          <p:cNvSpPr>
            <a:spLocks noChangeShapeType="1"/>
          </p:cNvSpPr>
          <p:nvPr/>
        </p:nvSpPr>
        <p:spPr bwMode="auto">
          <a:xfrm flipH="1">
            <a:off x="6118225" y="2474913"/>
            <a:ext cx="42863" cy="3248025"/>
          </a:xfrm>
          <a:prstGeom prst="line">
            <a:avLst/>
          </a:prstGeom>
          <a:noFill/>
          <a:ln w="9525">
            <a:solidFill>
              <a:schemeClr val="hlink"/>
            </a:solidFill>
            <a:round/>
            <a:headEnd/>
            <a:tailEnd/>
          </a:ln>
        </p:spPr>
        <p:txBody>
          <a:bodyPr wrap="none" anchor="ctr"/>
          <a:lstStyle/>
          <a:p>
            <a:endParaRPr lang="en-US"/>
          </a:p>
        </p:txBody>
      </p:sp>
      <p:sp>
        <p:nvSpPr>
          <p:cNvPr id="75784" name="Line 8"/>
          <p:cNvSpPr>
            <a:spLocks noChangeShapeType="1"/>
          </p:cNvSpPr>
          <p:nvPr/>
        </p:nvSpPr>
        <p:spPr bwMode="auto">
          <a:xfrm flipH="1">
            <a:off x="5846763" y="2474913"/>
            <a:ext cx="42862" cy="3248025"/>
          </a:xfrm>
          <a:prstGeom prst="line">
            <a:avLst/>
          </a:prstGeom>
          <a:noFill/>
          <a:ln w="9525">
            <a:solidFill>
              <a:schemeClr val="hlink"/>
            </a:solidFill>
            <a:round/>
            <a:headEnd/>
            <a:tailEnd/>
          </a:ln>
        </p:spPr>
        <p:txBody>
          <a:bodyPr wrap="none" anchor="ctr"/>
          <a:lstStyle/>
          <a:p>
            <a:endParaRPr lang="en-US"/>
          </a:p>
        </p:txBody>
      </p:sp>
      <p:sp>
        <p:nvSpPr>
          <p:cNvPr id="75785" name="Line 9"/>
          <p:cNvSpPr>
            <a:spLocks noChangeShapeType="1"/>
          </p:cNvSpPr>
          <p:nvPr/>
        </p:nvSpPr>
        <p:spPr bwMode="auto">
          <a:xfrm flipH="1">
            <a:off x="5546725" y="2474913"/>
            <a:ext cx="42863" cy="3248025"/>
          </a:xfrm>
          <a:prstGeom prst="line">
            <a:avLst/>
          </a:prstGeom>
          <a:noFill/>
          <a:ln w="9525">
            <a:solidFill>
              <a:schemeClr val="hlink"/>
            </a:solidFill>
            <a:round/>
            <a:headEnd/>
            <a:tailEnd/>
          </a:ln>
        </p:spPr>
        <p:txBody>
          <a:bodyPr wrap="none" anchor="ctr"/>
          <a:lstStyle/>
          <a:p>
            <a:endParaRPr lang="en-US"/>
          </a:p>
        </p:txBody>
      </p:sp>
      <p:sp>
        <p:nvSpPr>
          <p:cNvPr id="75786" name="Line 10"/>
          <p:cNvSpPr>
            <a:spLocks noChangeShapeType="1"/>
          </p:cNvSpPr>
          <p:nvPr/>
        </p:nvSpPr>
        <p:spPr bwMode="auto">
          <a:xfrm flipH="1">
            <a:off x="5275263" y="2474913"/>
            <a:ext cx="42862" cy="3248025"/>
          </a:xfrm>
          <a:prstGeom prst="line">
            <a:avLst/>
          </a:prstGeom>
          <a:noFill/>
          <a:ln w="9525">
            <a:solidFill>
              <a:schemeClr val="hlink"/>
            </a:solidFill>
            <a:round/>
            <a:headEnd/>
            <a:tailEnd/>
          </a:ln>
        </p:spPr>
        <p:txBody>
          <a:bodyPr wrap="none" anchor="ctr"/>
          <a:lstStyle/>
          <a:p>
            <a:endParaRPr lang="en-US"/>
          </a:p>
        </p:txBody>
      </p:sp>
      <p:sp>
        <p:nvSpPr>
          <p:cNvPr id="75787" name="Line 11"/>
          <p:cNvSpPr>
            <a:spLocks noChangeShapeType="1"/>
          </p:cNvSpPr>
          <p:nvPr/>
        </p:nvSpPr>
        <p:spPr bwMode="auto">
          <a:xfrm flipH="1">
            <a:off x="6718300" y="2474913"/>
            <a:ext cx="42863" cy="3248025"/>
          </a:xfrm>
          <a:prstGeom prst="line">
            <a:avLst/>
          </a:prstGeom>
          <a:noFill/>
          <a:ln w="28575">
            <a:solidFill>
              <a:schemeClr val="tx1"/>
            </a:solidFill>
            <a:round/>
            <a:headEnd type="triangle" w="med" len="med"/>
            <a:tailEnd type="triangle" w="med" len="med"/>
          </a:ln>
        </p:spPr>
        <p:txBody>
          <a:bodyPr wrap="none" anchor="ctr"/>
          <a:lstStyle/>
          <a:p>
            <a:endParaRPr lang="en-US"/>
          </a:p>
        </p:txBody>
      </p:sp>
      <p:sp>
        <p:nvSpPr>
          <p:cNvPr id="75788" name="Line 12"/>
          <p:cNvSpPr>
            <a:spLocks noChangeShapeType="1"/>
          </p:cNvSpPr>
          <p:nvPr/>
        </p:nvSpPr>
        <p:spPr bwMode="auto">
          <a:xfrm flipH="1">
            <a:off x="7046913" y="2374900"/>
            <a:ext cx="28575" cy="3433763"/>
          </a:xfrm>
          <a:prstGeom prst="line">
            <a:avLst/>
          </a:prstGeom>
          <a:noFill/>
          <a:ln w="9525">
            <a:solidFill>
              <a:schemeClr val="hlink"/>
            </a:solidFill>
            <a:round/>
            <a:headEnd/>
            <a:tailEnd/>
          </a:ln>
        </p:spPr>
        <p:txBody>
          <a:bodyPr wrap="none" anchor="ctr"/>
          <a:lstStyle/>
          <a:p>
            <a:endParaRPr lang="en-US"/>
          </a:p>
        </p:txBody>
      </p:sp>
      <p:sp>
        <p:nvSpPr>
          <p:cNvPr id="75789" name="Line 13"/>
          <p:cNvSpPr>
            <a:spLocks noChangeShapeType="1"/>
          </p:cNvSpPr>
          <p:nvPr/>
        </p:nvSpPr>
        <p:spPr bwMode="auto">
          <a:xfrm flipH="1">
            <a:off x="7361238" y="2476500"/>
            <a:ext cx="42862" cy="3248025"/>
          </a:xfrm>
          <a:prstGeom prst="line">
            <a:avLst/>
          </a:prstGeom>
          <a:noFill/>
          <a:ln w="9525">
            <a:solidFill>
              <a:schemeClr val="hlink"/>
            </a:solidFill>
            <a:round/>
            <a:headEnd/>
            <a:tailEnd/>
          </a:ln>
        </p:spPr>
        <p:txBody>
          <a:bodyPr wrap="none" anchor="ctr"/>
          <a:lstStyle/>
          <a:p>
            <a:endParaRPr lang="en-US"/>
          </a:p>
        </p:txBody>
      </p:sp>
      <p:sp>
        <p:nvSpPr>
          <p:cNvPr id="75790" name="Line 14"/>
          <p:cNvSpPr>
            <a:spLocks noChangeShapeType="1"/>
          </p:cNvSpPr>
          <p:nvPr/>
        </p:nvSpPr>
        <p:spPr bwMode="auto">
          <a:xfrm flipH="1">
            <a:off x="7675563" y="2474913"/>
            <a:ext cx="42862" cy="3248025"/>
          </a:xfrm>
          <a:prstGeom prst="line">
            <a:avLst/>
          </a:prstGeom>
          <a:noFill/>
          <a:ln w="9525">
            <a:solidFill>
              <a:schemeClr val="hlink"/>
            </a:solidFill>
            <a:round/>
            <a:headEnd/>
            <a:tailEnd/>
          </a:ln>
        </p:spPr>
        <p:txBody>
          <a:bodyPr wrap="none" anchor="ctr"/>
          <a:lstStyle/>
          <a:p>
            <a:endParaRPr lang="en-US"/>
          </a:p>
        </p:txBody>
      </p:sp>
      <p:sp>
        <p:nvSpPr>
          <p:cNvPr id="75791" name="Line 15"/>
          <p:cNvSpPr>
            <a:spLocks noChangeShapeType="1"/>
          </p:cNvSpPr>
          <p:nvPr/>
        </p:nvSpPr>
        <p:spPr bwMode="auto">
          <a:xfrm flipH="1">
            <a:off x="7975600" y="2474913"/>
            <a:ext cx="42863" cy="3248025"/>
          </a:xfrm>
          <a:prstGeom prst="line">
            <a:avLst/>
          </a:prstGeom>
          <a:noFill/>
          <a:ln w="9525">
            <a:solidFill>
              <a:schemeClr val="hlink"/>
            </a:solidFill>
            <a:round/>
            <a:headEnd/>
            <a:tailEnd/>
          </a:ln>
        </p:spPr>
        <p:txBody>
          <a:bodyPr wrap="none" anchor="ctr"/>
          <a:lstStyle/>
          <a:p>
            <a:endParaRPr lang="en-US"/>
          </a:p>
        </p:txBody>
      </p:sp>
      <p:sp>
        <p:nvSpPr>
          <p:cNvPr id="75792" name="Line 16"/>
          <p:cNvSpPr>
            <a:spLocks noChangeShapeType="1"/>
          </p:cNvSpPr>
          <p:nvPr/>
        </p:nvSpPr>
        <p:spPr bwMode="auto">
          <a:xfrm flipH="1">
            <a:off x="8318500" y="2474913"/>
            <a:ext cx="42863" cy="3248025"/>
          </a:xfrm>
          <a:prstGeom prst="line">
            <a:avLst/>
          </a:prstGeom>
          <a:noFill/>
          <a:ln w="9525">
            <a:solidFill>
              <a:schemeClr val="hlink"/>
            </a:solidFill>
            <a:round/>
            <a:headEnd/>
            <a:tailEnd/>
          </a:ln>
        </p:spPr>
        <p:txBody>
          <a:bodyPr wrap="none" anchor="ctr"/>
          <a:lstStyle/>
          <a:p>
            <a:endParaRPr lang="en-US"/>
          </a:p>
        </p:txBody>
      </p:sp>
      <p:sp>
        <p:nvSpPr>
          <p:cNvPr id="75793" name="Line 17"/>
          <p:cNvSpPr>
            <a:spLocks noChangeShapeType="1"/>
          </p:cNvSpPr>
          <p:nvPr/>
        </p:nvSpPr>
        <p:spPr bwMode="auto">
          <a:xfrm>
            <a:off x="5251450" y="5211763"/>
            <a:ext cx="3089275" cy="0"/>
          </a:xfrm>
          <a:prstGeom prst="line">
            <a:avLst/>
          </a:prstGeom>
          <a:noFill/>
          <a:ln w="9525">
            <a:solidFill>
              <a:schemeClr val="hlink"/>
            </a:solidFill>
            <a:round/>
            <a:headEnd/>
            <a:tailEnd/>
          </a:ln>
        </p:spPr>
        <p:txBody>
          <a:bodyPr wrap="none" anchor="ctr"/>
          <a:lstStyle/>
          <a:p>
            <a:endParaRPr lang="en-US"/>
          </a:p>
        </p:txBody>
      </p:sp>
      <p:sp>
        <p:nvSpPr>
          <p:cNvPr id="75794" name="Line 18"/>
          <p:cNvSpPr>
            <a:spLocks noChangeShapeType="1"/>
          </p:cNvSpPr>
          <p:nvPr/>
        </p:nvSpPr>
        <p:spPr bwMode="auto">
          <a:xfrm>
            <a:off x="5233988" y="5448300"/>
            <a:ext cx="3089275" cy="0"/>
          </a:xfrm>
          <a:prstGeom prst="line">
            <a:avLst/>
          </a:prstGeom>
          <a:noFill/>
          <a:ln w="9525">
            <a:solidFill>
              <a:schemeClr val="hlink"/>
            </a:solidFill>
            <a:round/>
            <a:headEnd/>
            <a:tailEnd/>
          </a:ln>
        </p:spPr>
        <p:txBody>
          <a:bodyPr wrap="none" anchor="ctr"/>
          <a:lstStyle/>
          <a:p>
            <a:endParaRPr lang="en-US"/>
          </a:p>
        </p:txBody>
      </p:sp>
      <p:sp>
        <p:nvSpPr>
          <p:cNvPr id="75795" name="Line 19"/>
          <p:cNvSpPr>
            <a:spLocks noChangeShapeType="1"/>
          </p:cNvSpPr>
          <p:nvPr/>
        </p:nvSpPr>
        <p:spPr bwMode="auto">
          <a:xfrm>
            <a:off x="5262563" y="5691188"/>
            <a:ext cx="3089275" cy="0"/>
          </a:xfrm>
          <a:prstGeom prst="line">
            <a:avLst/>
          </a:prstGeom>
          <a:noFill/>
          <a:ln w="9525">
            <a:solidFill>
              <a:schemeClr val="hlink"/>
            </a:solidFill>
            <a:round/>
            <a:headEnd/>
            <a:tailEnd/>
          </a:ln>
        </p:spPr>
        <p:txBody>
          <a:bodyPr wrap="none" anchor="ctr"/>
          <a:lstStyle/>
          <a:p>
            <a:endParaRPr lang="en-US"/>
          </a:p>
        </p:txBody>
      </p:sp>
      <p:sp>
        <p:nvSpPr>
          <p:cNvPr id="75796" name="Line 20"/>
          <p:cNvSpPr>
            <a:spLocks noChangeShapeType="1"/>
          </p:cNvSpPr>
          <p:nvPr/>
        </p:nvSpPr>
        <p:spPr bwMode="auto">
          <a:xfrm>
            <a:off x="5218113" y="4676775"/>
            <a:ext cx="3089275" cy="0"/>
          </a:xfrm>
          <a:prstGeom prst="line">
            <a:avLst/>
          </a:prstGeom>
          <a:noFill/>
          <a:ln w="9525">
            <a:solidFill>
              <a:schemeClr val="hlink"/>
            </a:solidFill>
            <a:round/>
            <a:headEnd/>
            <a:tailEnd/>
          </a:ln>
        </p:spPr>
        <p:txBody>
          <a:bodyPr wrap="none" anchor="ctr"/>
          <a:lstStyle/>
          <a:p>
            <a:endParaRPr lang="en-US"/>
          </a:p>
        </p:txBody>
      </p:sp>
      <p:sp>
        <p:nvSpPr>
          <p:cNvPr id="75797" name="Line 21"/>
          <p:cNvSpPr>
            <a:spLocks noChangeShapeType="1"/>
          </p:cNvSpPr>
          <p:nvPr/>
        </p:nvSpPr>
        <p:spPr bwMode="auto">
          <a:xfrm>
            <a:off x="5241925" y="4386263"/>
            <a:ext cx="3176588" cy="14287"/>
          </a:xfrm>
          <a:prstGeom prst="line">
            <a:avLst/>
          </a:prstGeom>
          <a:noFill/>
          <a:ln w="19050">
            <a:solidFill>
              <a:schemeClr val="hlink"/>
            </a:solidFill>
            <a:round/>
            <a:headEnd/>
            <a:tailEnd/>
          </a:ln>
        </p:spPr>
        <p:txBody>
          <a:bodyPr wrap="none" anchor="ctr"/>
          <a:lstStyle/>
          <a:p>
            <a:endParaRPr lang="en-US"/>
          </a:p>
        </p:txBody>
      </p:sp>
      <p:sp>
        <p:nvSpPr>
          <p:cNvPr id="75798" name="Line 22"/>
          <p:cNvSpPr>
            <a:spLocks noChangeShapeType="1"/>
          </p:cNvSpPr>
          <p:nvPr/>
        </p:nvSpPr>
        <p:spPr bwMode="auto">
          <a:xfrm>
            <a:off x="5253038" y="4124325"/>
            <a:ext cx="3089275" cy="0"/>
          </a:xfrm>
          <a:prstGeom prst="line">
            <a:avLst/>
          </a:prstGeom>
          <a:noFill/>
          <a:ln w="9525">
            <a:solidFill>
              <a:schemeClr val="hlink"/>
            </a:solidFill>
            <a:round/>
            <a:headEnd/>
            <a:tailEnd/>
          </a:ln>
        </p:spPr>
        <p:txBody>
          <a:bodyPr wrap="none" anchor="ctr"/>
          <a:lstStyle/>
          <a:p>
            <a:endParaRPr lang="en-US"/>
          </a:p>
        </p:txBody>
      </p:sp>
      <p:sp>
        <p:nvSpPr>
          <p:cNvPr id="75799" name="Line 23"/>
          <p:cNvSpPr>
            <a:spLocks noChangeShapeType="1"/>
          </p:cNvSpPr>
          <p:nvPr/>
        </p:nvSpPr>
        <p:spPr bwMode="auto">
          <a:xfrm>
            <a:off x="5262563" y="3862388"/>
            <a:ext cx="3089275" cy="0"/>
          </a:xfrm>
          <a:prstGeom prst="line">
            <a:avLst/>
          </a:prstGeom>
          <a:noFill/>
          <a:ln w="28575">
            <a:solidFill>
              <a:schemeClr val="tx1"/>
            </a:solidFill>
            <a:round/>
            <a:headEnd type="triangle" w="med" len="med"/>
            <a:tailEnd type="triangle" w="med" len="med"/>
          </a:ln>
        </p:spPr>
        <p:txBody>
          <a:bodyPr wrap="none" anchor="ctr"/>
          <a:lstStyle/>
          <a:p>
            <a:endParaRPr lang="en-US"/>
          </a:p>
        </p:txBody>
      </p:sp>
      <p:sp>
        <p:nvSpPr>
          <p:cNvPr id="75800" name="Line 24"/>
          <p:cNvSpPr>
            <a:spLocks noChangeShapeType="1"/>
          </p:cNvSpPr>
          <p:nvPr/>
        </p:nvSpPr>
        <p:spPr bwMode="auto">
          <a:xfrm>
            <a:off x="5314950" y="3614738"/>
            <a:ext cx="3089275" cy="0"/>
          </a:xfrm>
          <a:prstGeom prst="line">
            <a:avLst/>
          </a:prstGeom>
          <a:noFill/>
          <a:ln w="9525">
            <a:solidFill>
              <a:schemeClr val="hlink"/>
            </a:solidFill>
            <a:round/>
            <a:headEnd/>
            <a:tailEnd/>
          </a:ln>
        </p:spPr>
        <p:txBody>
          <a:bodyPr wrap="none" anchor="ctr"/>
          <a:lstStyle/>
          <a:p>
            <a:endParaRPr lang="en-US"/>
          </a:p>
        </p:txBody>
      </p:sp>
      <p:sp>
        <p:nvSpPr>
          <p:cNvPr id="75801" name="Line 25"/>
          <p:cNvSpPr>
            <a:spLocks noChangeShapeType="1"/>
          </p:cNvSpPr>
          <p:nvPr/>
        </p:nvSpPr>
        <p:spPr bwMode="auto">
          <a:xfrm>
            <a:off x="5281613" y="3352800"/>
            <a:ext cx="3089275" cy="0"/>
          </a:xfrm>
          <a:prstGeom prst="line">
            <a:avLst/>
          </a:prstGeom>
          <a:noFill/>
          <a:ln w="9525">
            <a:solidFill>
              <a:schemeClr val="hlink"/>
            </a:solidFill>
            <a:round/>
            <a:headEnd/>
            <a:tailEnd/>
          </a:ln>
        </p:spPr>
        <p:txBody>
          <a:bodyPr wrap="none" anchor="ctr"/>
          <a:lstStyle/>
          <a:p>
            <a:endParaRPr lang="en-US"/>
          </a:p>
        </p:txBody>
      </p:sp>
      <p:sp>
        <p:nvSpPr>
          <p:cNvPr id="75802" name="Line 26"/>
          <p:cNvSpPr>
            <a:spLocks noChangeShapeType="1"/>
          </p:cNvSpPr>
          <p:nvPr/>
        </p:nvSpPr>
        <p:spPr bwMode="auto">
          <a:xfrm>
            <a:off x="5233988" y="3105150"/>
            <a:ext cx="3089275" cy="0"/>
          </a:xfrm>
          <a:prstGeom prst="line">
            <a:avLst/>
          </a:prstGeom>
          <a:noFill/>
          <a:ln w="9525">
            <a:solidFill>
              <a:schemeClr val="hlink"/>
            </a:solidFill>
            <a:round/>
            <a:headEnd/>
            <a:tailEnd/>
          </a:ln>
        </p:spPr>
        <p:txBody>
          <a:bodyPr wrap="none" anchor="ctr"/>
          <a:lstStyle/>
          <a:p>
            <a:endParaRPr lang="en-US"/>
          </a:p>
        </p:txBody>
      </p:sp>
      <p:sp>
        <p:nvSpPr>
          <p:cNvPr id="75803" name="Line 27"/>
          <p:cNvSpPr>
            <a:spLocks noChangeShapeType="1"/>
          </p:cNvSpPr>
          <p:nvPr/>
        </p:nvSpPr>
        <p:spPr bwMode="auto">
          <a:xfrm>
            <a:off x="5272088" y="2843213"/>
            <a:ext cx="3089275" cy="0"/>
          </a:xfrm>
          <a:prstGeom prst="line">
            <a:avLst/>
          </a:prstGeom>
          <a:noFill/>
          <a:ln w="9525">
            <a:solidFill>
              <a:schemeClr val="hlink"/>
            </a:solidFill>
            <a:round/>
            <a:headEnd/>
            <a:tailEnd/>
          </a:ln>
        </p:spPr>
        <p:txBody>
          <a:bodyPr wrap="none" anchor="ctr"/>
          <a:lstStyle/>
          <a:p>
            <a:endParaRPr lang="en-US"/>
          </a:p>
        </p:txBody>
      </p:sp>
      <p:sp>
        <p:nvSpPr>
          <p:cNvPr id="75804" name="Line 28"/>
          <p:cNvSpPr>
            <a:spLocks noChangeShapeType="1"/>
          </p:cNvSpPr>
          <p:nvPr/>
        </p:nvSpPr>
        <p:spPr bwMode="auto">
          <a:xfrm>
            <a:off x="5267325" y="2581275"/>
            <a:ext cx="3089275" cy="0"/>
          </a:xfrm>
          <a:prstGeom prst="line">
            <a:avLst/>
          </a:prstGeom>
          <a:noFill/>
          <a:ln w="9525">
            <a:solidFill>
              <a:schemeClr val="hlink"/>
            </a:solidFill>
            <a:round/>
            <a:headEnd/>
            <a:tailEnd/>
          </a:ln>
        </p:spPr>
        <p:txBody>
          <a:bodyPr wrap="none" anchor="ctr"/>
          <a:lstStyle/>
          <a:p>
            <a:endParaRPr lang="en-US"/>
          </a:p>
        </p:txBody>
      </p:sp>
      <p:sp>
        <p:nvSpPr>
          <p:cNvPr id="75816" name="Rectangle 40"/>
          <p:cNvSpPr>
            <a:spLocks noChangeArrowheads="1"/>
          </p:cNvSpPr>
          <p:nvPr/>
        </p:nvSpPr>
        <p:spPr bwMode="auto">
          <a:xfrm>
            <a:off x="8278813" y="3792538"/>
            <a:ext cx="292100" cy="457200"/>
          </a:xfrm>
          <a:prstGeom prst="rect">
            <a:avLst/>
          </a:prstGeom>
          <a:noFill/>
          <a:ln w="9525">
            <a:noFill/>
            <a:miter lim="800000"/>
            <a:headEnd/>
            <a:tailEnd/>
          </a:ln>
        </p:spPr>
        <p:txBody>
          <a:bodyPr>
            <a:spAutoFit/>
          </a:bodyPr>
          <a:lstStyle/>
          <a:p>
            <a:r>
              <a:rPr lang="en-US"/>
              <a:t>x</a:t>
            </a:r>
          </a:p>
        </p:txBody>
      </p:sp>
      <p:sp>
        <p:nvSpPr>
          <p:cNvPr id="75817" name="Rectangle 41"/>
          <p:cNvSpPr>
            <a:spLocks noChangeArrowheads="1"/>
          </p:cNvSpPr>
          <p:nvPr/>
        </p:nvSpPr>
        <p:spPr bwMode="auto">
          <a:xfrm>
            <a:off x="6359525" y="2262188"/>
            <a:ext cx="336550" cy="457200"/>
          </a:xfrm>
          <a:prstGeom prst="rect">
            <a:avLst/>
          </a:prstGeom>
          <a:noFill/>
          <a:ln w="9525">
            <a:noFill/>
            <a:miter lim="800000"/>
            <a:headEnd/>
            <a:tailEnd/>
          </a:ln>
        </p:spPr>
        <p:txBody>
          <a:bodyPr wrap="none">
            <a:spAutoFit/>
          </a:bodyPr>
          <a:lstStyle/>
          <a:p>
            <a:r>
              <a:rPr lang="en-US"/>
              <a:t>y</a:t>
            </a:r>
          </a:p>
        </p:txBody>
      </p:sp>
      <p:sp>
        <p:nvSpPr>
          <p:cNvPr id="75820" name="Freeform 44"/>
          <p:cNvSpPr>
            <a:spLocks/>
          </p:cNvSpPr>
          <p:nvPr/>
        </p:nvSpPr>
        <p:spPr bwMode="auto">
          <a:xfrm>
            <a:off x="5873750" y="2582863"/>
            <a:ext cx="1846263" cy="2432050"/>
          </a:xfrm>
          <a:custGeom>
            <a:avLst/>
            <a:gdLst/>
            <a:ahLst/>
            <a:cxnLst>
              <a:cxn ang="0">
                <a:pos x="0" y="0"/>
              </a:cxn>
              <a:cxn ang="0">
                <a:pos x="163" y="800"/>
              </a:cxn>
              <a:cxn ang="0">
                <a:pos x="491" y="1482"/>
              </a:cxn>
              <a:cxn ang="0">
                <a:pos x="818" y="1100"/>
              </a:cxn>
              <a:cxn ang="0">
                <a:pos x="945" y="809"/>
              </a:cxn>
              <a:cxn ang="0">
                <a:pos x="1163" y="0"/>
              </a:cxn>
            </a:cxnLst>
            <a:rect l="0" t="0" r="r" b="b"/>
            <a:pathLst>
              <a:path w="1163" h="1532">
                <a:moveTo>
                  <a:pt x="0" y="0"/>
                </a:moveTo>
                <a:cubicBezTo>
                  <a:pt x="40" y="276"/>
                  <a:pt x="81" y="553"/>
                  <a:pt x="163" y="800"/>
                </a:cubicBezTo>
                <a:cubicBezTo>
                  <a:pt x="245" y="1047"/>
                  <a:pt x="382" y="1432"/>
                  <a:pt x="491" y="1482"/>
                </a:cubicBezTo>
                <a:cubicBezTo>
                  <a:pt x="600" y="1532"/>
                  <a:pt x="742" y="1212"/>
                  <a:pt x="818" y="1100"/>
                </a:cubicBezTo>
                <a:cubicBezTo>
                  <a:pt x="894" y="988"/>
                  <a:pt x="888" y="992"/>
                  <a:pt x="945" y="809"/>
                </a:cubicBezTo>
                <a:cubicBezTo>
                  <a:pt x="1002" y="626"/>
                  <a:pt x="1127" y="135"/>
                  <a:pt x="1163" y="0"/>
                </a:cubicBezTo>
              </a:path>
            </a:pathLst>
          </a:custGeom>
          <a:gradFill rotWithShape="0">
            <a:gsLst>
              <a:gs pos="0">
                <a:srgbClr val="ED0000">
                  <a:alpha val="42000"/>
                </a:srgbClr>
              </a:gs>
              <a:gs pos="100000">
                <a:srgbClr val="ED0000">
                  <a:gamma/>
                  <a:tint val="69804"/>
                  <a:invGamma/>
                  <a:alpha val="42000"/>
                </a:srgbClr>
              </a:gs>
            </a:gsLst>
            <a:lin ang="2700000" scaled="1"/>
          </a:gradFill>
          <a:ln w="28575">
            <a:solidFill>
              <a:srgbClr val="FF0000"/>
            </a:solidFill>
            <a:round/>
            <a:headEnd type="triangle" w="med" len="med"/>
            <a:tailEnd type="triangle" w="med" len="med"/>
          </a:ln>
        </p:spPr>
        <p:txBody>
          <a:bodyPr wrap="none" anchor="ctr"/>
          <a:lstStyle/>
          <a:p>
            <a:endParaRPr lang="en-US"/>
          </a:p>
        </p:txBody>
      </p:sp>
      <p:sp>
        <p:nvSpPr>
          <p:cNvPr id="75821" name="Freeform 45"/>
          <p:cNvSpPr>
            <a:spLocks/>
          </p:cNvSpPr>
          <p:nvPr/>
        </p:nvSpPr>
        <p:spPr bwMode="auto">
          <a:xfrm>
            <a:off x="5700713" y="3348038"/>
            <a:ext cx="1846262" cy="2366962"/>
          </a:xfrm>
          <a:custGeom>
            <a:avLst/>
            <a:gdLst/>
            <a:ahLst/>
            <a:cxnLst>
              <a:cxn ang="0">
                <a:pos x="0" y="1491"/>
              </a:cxn>
              <a:cxn ang="0">
                <a:pos x="272" y="318"/>
              </a:cxn>
              <a:cxn ang="0">
                <a:pos x="609" y="0"/>
              </a:cxn>
              <a:cxn ang="0">
                <a:pos x="836" y="318"/>
              </a:cxn>
              <a:cxn ang="0">
                <a:pos x="1163" y="1472"/>
              </a:cxn>
            </a:cxnLst>
            <a:rect l="0" t="0" r="r" b="b"/>
            <a:pathLst>
              <a:path w="1163" h="1491">
                <a:moveTo>
                  <a:pt x="0" y="1491"/>
                </a:moveTo>
                <a:cubicBezTo>
                  <a:pt x="85" y="1029"/>
                  <a:pt x="171" y="567"/>
                  <a:pt x="272" y="318"/>
                </a:cubicBezTo>
                <a:cubicBezTo>
                  <a:pt x="373" y="69"/>
                  <a:pt x="515" y="0"/>
                  <a:pt x="609" y="0"/>
                </a:cubicBezTo>
                <a:cubicBezTo>
                  <a:pt x="703" y="0"/>
                  <a:pt x="744" y="73"/>
                  <a:pt x="836" y="318"/>
                </a:cubicBezTo>
                <a:cubicBezTo>
                  <a:pt x="928" y="563"/>
                  <a:pt x="1045" y="1017"/>
                  <a:pt x="1163" y="1472"/>
                </a:cubicBezTo>
              </a:path>
            </a:pathLst>
          </a:custGeom>
          <a:gradFill rotWithShape="0">
            <a:gsLst>
              <a:gs pos="0">
                <a:srgbClr val="C6F6FF">
                  <a:alpha val="53000"/>
                </a:srgbClr>
              </a:gs>
              <a:gs pos="100000">
                <a:srgbClr val="C6F6FF">
                  <a:gamma/>
                  <a:shade val="46275"/>
                  <a:invGamma/>
                  <a:alpha val="48000"/>
                </a:srgbClr>
              </a:gs>
            </a:gsLst>
            <a:lin ang="5400000" scaled="1"/>
          </a:gradFill>
          <a:ln w="28575">
            <a:solidFill>
              <a:schemeClr val="hlink"/>
            </a:solidFill>
            <a:round/>
            <a:headEnd type="triangle" w="med" len="med"/>
            <a:tailEnd type="triangle" w="med" len="med"/>
          </a:ln>
        </p:spPr>
        <p:txBody>
          <a:bodyPr wrap="none" anchor="ctr"/>
          <a:lstStyle/>
          <a:p>
            <a:endParaRPr lang="en-US"/>
          </a:p>
        </p:txBody>
      </p:sp>
      <p:sp>
        <p:nvSpPr>
          <p:cNvPr id="75822" name="Rectangle 46"/>
          <p:cNvSpPr>
            <a:spLocks noChangeArrowheads="1"/>
          </p:cNvSpPr>
          <p:nvPr/>
        </p:nvSpPr>
        <p:spPr bwMode="auto">
          <a:xfrm>
            <a:off x="398463" y="2076450"/>
            <a:ext cx="4800600" cy="3937000"/>
          </a:xfrm>
          <a:prstGeom prst="rect">
            <a:avLst/>
          </a:prstGeom>
          <a:noFill/>
          <a:ln w="9525">
            <a:noFill/>
            <a:miter lim="800000"/>
            <a:headEnd/>
            <a:tailEnd/>
          </a:ln>
        </p:spPr>
        <p:txBody>
          <a:bodyPr>
            <a:spAutoFit/>
          </a:bodyPr>
          <a:lstStyle/>
          <a:p>
            <a:pPr marL="457200" indent="-457200"/>
            <a:r>
              <a:rPr lang="en-US" sz="1800"/>
              <a:t>Graph the system of quadratic inequalities.</a:t>
            </a:r>
          </a:p>
          <a:p>
            <a:pPr marL="457200" indent="-457200"/>
            <a:r>
              <a:rPr lang="en-US" sz="1800"/>
              <a:t>y≥x</a:t>
            </a:r>
            <a:r>
              <a:rPr lang="en-US" sz="1800" baseline="30000"/>
              <a:t>2</a:t>
            </a:r>
            <a:r>
              <a:rPr lang="en-US" sz="1800"/>
              <a:t>-4         Inequality 1</a:t>
            </a:r>
          </a:p>
          <a:p>
            <a:pPr marL="457200" indent="-457200"/>
            <a:r>
              <a:rPr lang="en-US" sz="1800"/>
              <a:t>y&lt;-x</a:t>
            </a:r>
            <a:r>
              <a:rPr lang="en-US" sz="1800" baseline="30000"/>
              <a:t>2</a:t>
            </a:r>
            <a:r>
              <a:rPr lang="en-US" sz="1800"/>
              <a:t>-x+2    Inequality 2</a:t>
            </a:r>
          </a:p>
          <a:p>
            <a:pPr marL="457200" indent="-457200"/>
            <a:endParaRPr lang="en-US" sz="1800"/>
          </a:p>
          <a:p>
            <a:pPr marL="457200" indent="-457200"/>
            <a:r>
              <a:rPr lang="en-US" sz="1800"/>
              <a:t>Solution:</a:t>
            </a:r>
          </a:p>
          <a:p>
            <a:pPr marL="457200" indent="-457200">
              <a:buFont typeface="Arial" charset="0"/>
              <a:buAutoNum type="arabicPeriod"/>
            </a:pPr>
            <a:r>
              <a:rPr lang="en-US" sz="1800"/>
              <a:t>Graph the inequality </a:t>
            </a:r>
            <a:r>
              <a:rPr lang="en-US" sz="1800">
                <a:solidFill>
                  <a:srgbClr val="ED0000"/>
                </a:solidFill>
              </a:rPr>
              <a:t>y≥x</a:t>
            </a:r>
            <a:r>
              <a:rPr lang="en-US" sz="1800" baseline="30000">
                <a:solidFill>
                  <a:srgbClr val="ED0000"/>
                </a:solidFill>
              </a:rPr>
              <a:t>2</a:t>
            </a:r>
            <a:r>
              <a:rPr lang="en-US" sz="1800">
                <a:solidFill>
                  <a:srgbClr val="ED0000"/>
                </a:solidFill>
              </a:rPr>
              <a:t>-4. </a:t>
            </a:r>
            <a:r>
              <a:rPr lang="en-US" sz="1800"/>
              <a:t>The graph is in red region inside and including the parabola y = x</a:t>
            </a:r>
            <a:r>
              <a:rPr lang="en-US" sz="1800" baseline="30000"/>
              <a:t>2</a:t>
            </a:r>
            <a:r>
              <a:rPr lang="en-US" sz="1800"/>
              <a:t>-4.</a:t>
            </a:r>
          </a:p>
          <a:p>
            <a:pPr marL="457200" indent="-457200">
              <a:buFont typeface="Arial" charset="0"/>
              <a:buAutoNum type="arabicPeriod"/>
            </a:pPr>
            <a:r>
              <a:rPr lang="en-US" sz="1800"/>
              <a:t> Graph the inequality </a:t>
            </a:r>
            <a:r>
              <a:rPr lang="en-US" sz="1800">
                <a:solidFill>
                  <a:schemeClr val="hlink"/>
                </a:solidFill>
              </a:rPr>
              <a:t>y&lt;-x</a:t>
            </a:r>
            <a:r>
              <a:rPr lang="en-US" sz="1800" baseline="30000">
                <a:solidFill>
                  <a:schemeClr val="hlink"/>
                </a:solidFill>
              </a:rPr>
              <a:t>2</a:t>
            </a:r>
            <a:r>
              <a:rPr lang="en-US" sz="1800">
                <a:solidFill>
                  <a:schemeClr val="hlink"/>
                </a:solidFill>
              </a:rPr>
              <a:t>-x+2.</a:t>
            </a:r>
            <a:r>
              <a:rPr lang="en-US" sz="1800">
                <a:solidFill>
                  <a:srgbClr val="ED0000"/>
                </a:solidFill>
              </a:rPr>
              <a:t> </a:t>
            </a:r>
            <a:r>
              <a:rPr lang="en-US" sz="1800"/>
              <a:t>The graph is in blue region inside (but not including) the parabola y = -x</a:t>
            </a:r>
            <a:r>
              <a:rPr lang="en-US" sz="1800" baseline="30000"/>
              <a:t>2</a:t>
            </a:r>
            <a:r>
              <a:rPr lang="en-US" sz="1800"/>
              <a:t>-x+2.</a:t>
            </a:r>
          </a:p>
          <a:p>
            <a:pPr marL="457200" indent="-457200">
              <a:buFont typeface="Arial" charset="0"/>
              <a:buAutoNum type="arabicPeriod"/>
            </a:pPr>
            <a:r>
              <a:rPr lang="en-US" sz="1800"/>
              <a:t>Identify </a:t>
            </a:r>
            <a:r>
              <a:rPr lang="en-US" sz="1800">
                <a:solidFill>
                  <a:schemeClr val="folHlink"/>
                </a:solidFill>
              </a:rPr>
              <a:t>the region where two graphs overlap. This region is the graph of the system. </a:t>
            </a:r>
          </a:p>
        </p:txBody>
      </p:sp>
      <p:sp>
        <p:nvSpPr>
          <p:cNvPr id="75823" name="Rectangle 47"/>
          <p:cNvSpPr>
            <a:spLocks noChangeArrowheads="1"/>
          </p:cNvSpPr>
          <p:nvPr/>
        </p:nvSpPr>
        <p:spPr bwMode="auto">
          <a:xfrm>
            <a:off x="6721475" y="3086100"/>
            <a:ext cx="825500" cy="366713"/>
          </a:xfrm>
          <a:prstGeom prst="rect">
            <a:avLst/>
          </a:prstGeom>
          <a:noFill/>
          <a:ln w="9525">
            <a:noFill/>
            <a:miter lim="800000"/>
            <a:headEnd/>
            <a:tailEnd/>
          </a:ln>
        </p:spPr>
        <p:txBody>
          <a:bodyPr wrap="none">
            <a:spAutoFit/>
          </a:bodyPr>
          <a:lstStyle/>
          <a:p>
            <a:r>
              <a:rPr lang="en-US" sz="1800">
                <a:solidFill>
                  <a:srgbClr val="ED0000"/>
                </a:solidFill>
              </a:rPr>
              <a:t>y≥x</a:t>
            </a:r>
            <a:r>
              <a:rPr lang="en-US" sz="1800" baseline="30000">
                <a:solidFill>
                  <a:srgbClr val="ED0000"/>
                </a:solidFill>
              </a:rPr>
              <a:t>2</a:t>
            </a:r>
            <a:r>
              <a:rPr lang="en-US" sz="1800">
                <a:solidFill>
                  <a:srgbClr val="ED0000"/>
                </a:solidFill>
              </a:rPr>
              <a:t>-4</a:t>
            </a:r>
          </a:p>
        </p:txBody>
      </p:sp>
      <p:sp>
        <p:nvSpPr>
          <p:cNvPr id="75824" name="Rectangle 48"/>
          <p:cNvSpPr>
            <a:spLocks noChangeArrowheads="1"/>
          </p:cNvSpPr>
          <p:nvPr/>
        </p:nvSpPr>
        <p:spPr bwMode="auto">
          <a:xfrm>
            <a:off x="5724525" y="5170488"/>
            <a:ext cx="1222375" cy="366712"/>
          </a:xfrm>
          <a:prstGeom prst="rect">
            <a:avLst/>
          </a:prstGeom>
          <a:noFill/>
          <a:ln w="9525">
            <a:noFill/>
            <a:miter lim="800000"/>
            <a:headEnd/>
            <a:tailEnd/>
          </a:ln>
        </p:spPr>
        <p:txBody>
          <a:bodyPr wrap="none">
            <a:spAutoFit/>
          </a:bodyPr>
          <a:lstStyle/>
          <a:p>
            <a:r>
              <a:rPr lang="en-US" sz="1800">
                <a:solidFill>
                  <a:schemeClr val="hlink"/>
                </a:solidFill>
              </a:rPr>
              <a:t>y&lt;-x</a:t>
            </a:r>
            <a:r>
              <a:rPr lang="en-US" sz="1800" baseline="30000">
                <a:solidFill>
                  <a:schemeClr val="hlink"/>
                </a:solidFill>
              </a:rPr>
              <a:t>2</a:t>
            </a:r>
            <a:r>
              <a:rPr lang="en-US" sz="1800">
                <a:solidFill>
                  <a:schemeClr val="hlink"/>
                </a:solidFill>
              </a:rPr>
              <a:t>-x+2.</a:t>
            </a:r>
          </a:p>
        </p:txBody>
      </p:sp>
    </p:spTree>
  </p:cSld>
  <p:clrMapOvr>
    <a:masterClrMapping/>
  </p:clrMapOvr>
  <p:timing>
    <p:tnLst>
      <p:par>
        <p:cTn xmlns:p14="http://schemas.microsoft.com/office/powerpoint/2010/mai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r>
              <a:rPr lang="en-US" sz="4000"/>
              <a:t>QUADRATIC INEQUALITY IN ONE VARIABLE</a:t>
            </a:r>
            <a:endParaRPr lang="en-US"/>
          </a:p>
        </p:txBody>
      </p:sp>
      <p:sp>
        <p:nvSpPr>
          <p:cNvPr id="69635" name="Rectangle 3"/>
          <p:cNvSpPr>
            <a:spLocks noChangeArrowheads="1"/>
          </p:cNvSpPr>
          <p:nvPr/>
        </p:nvSpPr>
        <p:spPr bwMode="auto">
          <a:xfrm>
            <a:off x="773113" y="2047875"/>
            <a:ext cx="7115175" cy="3378200"/>
          </a:xfrm>
          <a:prstGeom prst="rect">
            <a:avLst/>
          </a:prstGeom>
          <a:noFill/>
          <a:ln w="9525">
            <a:noFill/>
            <a:miter lim="800000"/>
            <a:headEnd/>
            <a:tailEnd/>
          </a:ln>
        </p:spPr>
        <p:txBody>
          <a:bodyPr>
            <a:spAutoFit/>
          </a:bodyPr>
          <a:lstStyle/>
          <a:p>
            <a:pPr marL="457200" indent="-457200" algn="just">
              <a:buFont typeface="Arial" charset="0"/>
              <a:buAutoNum type="arabicPeriod"/>
            </a:pPr>
            <a:r>
              <a:rPr lang="en-US"/>
              <a:t>To </a:t>
            </a:r>
            <a:r>
              <a:rPr lang="en-US">
                <a:solidFill>
                  <a:schemeClr val="folHlink"/>
                </a:solidFill>
              </a:rPr>
              <a:t>solve ax</a:t>
            </a:r>
            <a:r>
              <a:rPr lang="en-US" baseline="30000">
                <a:solidFill>
                  <a:schemeClr val="folHlink"/>
                </a:solidFill>
              </a:rPr>
              <a:t>2</a:t>
            </a:r>
            <a:r>
              <a:rPr lang="en-US">
                <a:solidFill>
                  <a:schemeClr val="folHlink"/>
                </a:solidFill>
              </a:rPr>
              <a:t> + bx + c &lt; 0 (or ax</a:t>
            </a:r>
            <a:r>
              <a:rPr lang="en-US" baseline="30000">
                <a:solidFill>
                  <a:schemeClr val="folHlink"/>
                </a:solidFill>
              </a:rPr>
              <a:t>2 </a:t>
            </a:r>
            <a:r>
              <a:rPr lang="en-US">
                <a:solidFill>
                  <a:schemeClr val="folHlink"/>
                </a:solidFill>
              </a:rPr>
              <a:t>+ bx + c ≤ 0),</a:t>
            </a:r>
            <a:r>
              <a:rPr lang="en-US"/>
              <a:t>  graph y = ax</a:t>
            </a:r>
            <a:r>
              <a:rPr lang="en-US" baseline="30000"/>
              <a:t>2</a:t>
            </a:r>
            <a:r>
              <a:rPr lang="en-US"/>
              <a:t> + bx + c  and identify the x values for which the </a:t>
            </a:r>
            <a:r>
              <a:rPr lang="en-US">
                <a:solidFill>
                  <a:schemeClr val="folHlink"/>
                </a:solidFill>
              </a:rPr>
              <a:t>graph lies below</a:t>
            </a:r>
            <a:r>
              <a:rPr lang="en-US"/>
              <a:t> </a:t>
            </a:r>
            <a:r>
              <a:rPr lang="en-US">
                <a:solidFill>
                  <a:schemeClr val="folHlink"/>
                </a:solidFill>
              </a:rPr>
              <a:t>(or on and below)</a:t>
            </a:r>
            <a:r>
              <a:rPr lang="en-US"/>
              <a:t> the x-axis.</a:t>
            </a:r>
            <a:br>
              <a:rPr lang="en-US"/>
            </a:br>
            <a:endParaRPr lang="en-US"/>
          </a:p>
          <a:p>
            <a:pPr marL="457200" indent="-457200">
              <a:buFont typeface="Arial" charset="0"/>
              <a:buAutoNum type="arabicPeriod"/>
            </a:pPr>
            <a:r>
              <a:rPr lang="en-US"/>
              <a:t>To </a:t>
            </a:r>
            <a:r>
              <a:rPr lang="en-US">
                <a:solidFill>
                  <a:schemeClr val="folHlink"/>
                </a:solidFill>
              </a:rPr>
              <a:t>solve ax</a:t>
            </a:r>
            <a:r>
              <a:rPr lang="en-US" baseline="30000">
                <a:solidFill>
                  <a:schemeClr val="folHlink"/>
                </a:solidFill>
              </a:rPr>
              <a:t>2</a:t>
            </a:r>
            <a:r>
              <a:rPr lang="en-US">
                <a:solidFill>
                  <a:schemeClr val="folHlink"/>
                </a:solidFill>
              </a:rPr>
              <a:t> + bx + c &gt; 0 (or ax</a:t>
            </a:r>
            <a:r>
              <a:rPr lang="en-US" baseline="30000">
                <a:solidFill>
                  <a:schemeClr val="folHlink"/>
                </a:solidFill>
              </a:rPr>
              <a:t>2 </a:t>
            </a:r>
            <a:r>
              <a:rPr lang="en-US">
                <a:solidFill>
                  <a:schemeClr val="folHlink"/>
                </a:solidFill>
              </a:rPr>
              <a:t>+ bx + c ≥ 0),</a:t>
            </a:r>
            <a:r>
              <a:rPr lang="en-US"/>
              <a:t>  graph y = ax</a:t>
            </a:r>
            <a:r>
              <a:rPr lang="en-US" baseline="30000"/>
              <a:t>2</a:t>
            </a:r>
            <a:r>
              <a:rPr lang="en-US"/>
              <a:t> + bx + c  and identify the x values for which the </a:t>
            </a:r>
            <a:r>
              <a:rPr lang="en-US">
                <a:solidFill>
                  <a:schemeClr val="folHlink"/>
                </a:solidFill>
              </a:rPr>
              <a:t>graph lies above</a:t>
            </a:r>
            <a:r>
              <a:rPr lang="en-US"/>
              <a:t> </a:t>
            </a:r>
            <a:r>
              <a:rPr lang="en-US">
                <a:solidFill>
                  <a:schemeClr val="folHlink"/>
                </a:solidFill>
              </a:rPr>
              <a:t>(or on and below)</a:t>
            </a:r>
            <a:r>
              <a:rPr lang="en-US"/>
              <a:t> the x-axis.</a:t>
            </a:r>
          </a:p>
        </p:txBody>
      </p:sp>
    </p:spTree>
  </p:cSld>
  <p:clrMapOvr>
    <a:masterClrMapping/>
  </p:clrMapOvr>
  <p:timing>
    <p:tnLst>
      <p:par>
        <p:cTn xmlns:p14="http://schemas.microsoft.com/office/powerpoint/2010/mai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r>
              <a:rPr lang="en-US"/>
              <a:t>EXAMPLE</a:t>
            </a:r>
          </a:p>
        </p:txBody>
      </p:sp>
      <p:sp>
        <p:nvSpPr>
          <p:cNvPr id="71684" name="Rectangle 4"/>
          <p:cNvSpPr>
            <a:spLocks noChangeArrowheads="1"/>
          </p:cNvSpPr>
          <p:nvPr/>
        </p:nvSpPr>
        <p:spPr bwMode="auto">
          <a:xfrm>
            <a:off x="685800" y="533400"/>
            <a:ext cx="7772400" cy="1143000"/>
          </a:xfrm>
          <a:prstGeom prst="rect">
            <a:avLst/>
          </a:prstGeom>
          <a:noFill/>
          <a:ln w="9525">
            <a:noFill/>
            <a:miter lim="800000"/>
            <a:headEnd/>
            <a:tailEnd/>
          </a:ln>
        </p:spPr>
        <p:txBody>
          <a:bodyPr anchor="ctr"/>
          <a:lstStyle/>
          <a:p>
            <a:pPr algn="ctr" eaLnBrk="1" hangingPunct="1"/>
            <a:endParaRPr lang="en-US" sz="4400">
              <a:solidFill>
                <a:schemeClr val="tx2"/>
              </a:solidFill>
            </a:endParaRPr>
          </a:p>
        </p:txBody>
      </p:sp>
      <p:sp>
        <p:nvSpPr>
          <p:cNvPr id="71685" name="Rectangle 5"/>
          <p:cNvSpPr>
            <a:spLocks noChangeArrowheads="1"/>
          </p:cNvSpPr>
          <p:nvPr/>
        </p:nvSpPr>
        <p:spPr bwMode="auto">
          <a:xfrm>
            <a:off x="685800" y="533400"/>
            <a:ext cx="7772400" cy="1143000"/>
          </a:xfrm>
          <a:prstGeom prst="rect">
            <a:avLst/>
          </a:prstGeom>
          <a:noFill/>
          <a:ln w="9525">
            <a:noFill/>
            <a:miter lim="800000"/>
            <a:headEnd/>
            <a:tailEnd/>
          </a:ln>
        </p:spPr>
        <p:txBody>
          <a:bodyPr anchor="ctr"/>
          <a:lstStyle/>
          <a:p>
            <a:pPr algn="ctr" eaLnBrk="1" hangingPunct="1"/>
            <a:endParaRPr lang="en-US" sz="4400">
              <a:solidFill>
                <a:schemeClr val="tx2"/>
              </a:solidFill>
            </a:endParaRPr>
          </a:p>
        </p:txBody>
      </p:sp>
      <p:sp>
        <p:nvSpPr>
          <p:cNvPr id="71686" name="Line 6"/>
          <p:cNvSpPr>
            <a:spLocks noChangeShapeType="1"/>
          </p:cNvSpPr>
          <p:nvPr/>
        </p:nvSpPr>
        <p:spPr bwMode="auto">
          <a:xfrm flipH="1">
            <a:off x="6469063" y="2393950"/>
            <a:ext cx="28575" cy="3375025"/>
          </a:xfrm>
          <a:prstGeom prst="line">
            <a:avLst/>
          </a:prstGeom>
          <a:noFill/>
          <a:ln w="9525">
            <a:solidFill>
              <a:schemeClr val="hlink"/>
            </a:solidFill>
            <a:round/>
            <a:headEnd/>
            <a:tailEnd/>
          </a:ln>
        </p:spPr>
        <p:txBody>
          <a:bodyPr wrap="none" anchor="ctr"/>
          <a:lstStyle/>
          <a:p>
            <a:endParaRPr lang="en-US"/>
          </a:p>
        </p:txBody>
      </p:sp>
      <p:sp>
        <p:nvSpPr>
          <p:cNvPr id="71687" name="Line 7"/>
          <p:cNvSpPr>
            <a:spLocks noChangeShapeType="1"/>
          </p:cNvSpPr>
          <p:nvPr/>
        </p:nvSpPr>
        <p:spPr bwMode="auto">
          <a:xfrm flipV="1">
            <a:off x="5154613" y="4924425"/>
            <a:ext cx="3273425" cy="14288"/>
          </a:xfrm>
          <a:prstGeom prst="line">
            <a:avLst/>
          </a:prstGeom>
          <a:noFill/>
          <a:ln w="9525">
            <a:solidFill>
              <a:schemeClr val="hlink"/>
            </a:solidFill>
            <a:round/>
            <a:headEnd/>
            <a:tailEnd/>
          </a:ln>
        </p:spPr>
        <p:txBody>
          <a:bodyPr wrap="none" anchor="ctr"/>
          <a:lstStyle/>
          <a:p>
            <a:endParaRPr lang="en-US"/>
          </a:p>
        </p:txBody>
      </p:sp>
      <p:sp>
        <p:nvSpPr>
          <p:cNvPr id="71688" name="Line 8"/>
          <p:cNvSpPr>
            <a:spLocks noChangeShapeType="1"/>
          </p:cNvSpPr>
          <p:nvPr/>
        </p:nvSpPr>
        <p:spPr bwMode="auto">
          <a:xfrm flipH="1">
            <a:off x="6118225" y="2474913"/>
            <a:ext cx="42863" cy="3248025"/>
          </a:xfrm>
          <a:prstGeom prst="line">
            <a:avLst/>
          </a:prstGeom>
          <a:noFill/>
          <a:ln w="9525">
            <a:solidFill>
              <a:schemeClr val="hlink"/>
            </a:solidFill>
            <a:round/>
            <a:headEnd/>
            <a:tailEnd/>
          </a:ln>
        </p:spPr>
        <p:txBody>
          <a:bodyPr wrap="none" anchor="ctr"/>
          <a:lstStyle/>
          <a:p>
            <a:endParaRPr lang="en-US"/>
          </a:p>
        </p:txBody>
      </p:sp>
      <p:sp>
        <p:nvSpPr>
          <p:cNvPr id="71689" name="Line 9"/>
          <p:cNvSpPr>
            <a:spLocks noChangeShapeType="1"/>
          </p:cNvSpPr>
          <p:nvPr/>
        </p:nvSpPr>
        <p:spPr bwMode="auto">
          <a:xfrm flipH="1">
            <a:off x="5846763" y="2474913"/>
            <a:ext cx="42862" cy="3248025"/>
          </a:xfrm>
          <a:prstGeom prst="line">
            <a:avLst/>
          </a:prstGeom>
          <a:noFill/>
          <a:ln w="9525">
            <a:solidFill>
              <a:schemeClr val="hlink"/>
            </a:solidFill>
            <a:round/>
            <a:headEnd/>
            <a:tailEnd/>
          </a:ln>
        </p:spPr>
        <p:txBody>
          <a:bodyPr wrap="none" anchor="ctr"/>
          <a:lstStyle/>
          <a:p>
            <a:endParaRPr lang="en-US"/>
          </a:p>
        </p:txBody>
      </p:sp>
      <p:sp>
        <p:nvSpPr>
          <p:cNvPr id="71690" name="Line 10"/>
          <p:cNvSpPr>
            <a:spLocks noChangeShapeType="1"/>
          </p:cNvSpPr>
          <p:nvPr/>
        </p:nvSpPr>
        <p:spPr bwMode="auto">
          <a:xfrm flipH="1">
            <a:off x="5546725" y="2474913"/>
            <a:ext cx="42863" cy="3248025"/>
          </a:xfrm>
          <a:prstGeom prst="line">
            <a:avLst/>
          </a:prstGeom>
          <a:noFill/>
          <a:ln w="28575">
            <a:solidFill>
              <a:schemeClr val="tx1"/>
            </a:solidFill>
            <a:round/>
            <a:headEnd type="triangle" w="med" len="med"/>
            <a:tailEnd type="triangle" w="med" len="med"/>
          </a:ln>
        </p:spPr>
        <p:txBody>
          <a:bodyPr wrap="none" anchor="ctr"/>
          <a:lstStyle/>
          <a:p>
            <a:endParaRPr lang="en-US"/>
          </a:p>
        </p:txBody>
      </p:sp>
      <p:sp>
        <p:nvSpPr>
          <p:cNvPr id="71691" name="Line 11"/>
          <p:cNvSpPr>
            <a:spLocks noChangeShapeType="1"/>
          </p:cNvSpPr>
          <p:nvPr/>
        </p:nvSpPr>
        <p:spPr bwMode="auto">
          <a:xfrm flipH="1">
            <a:off x="5275263" y="2474913"/>
            <a:ext cx="42862" cy="3248025"/>
          </a:xfrm>
          <a:prstGeom prst="line">
            <a:avLst/>
          </a:prstGeom>
          <a:noFill/>
          <a:ln w="9525">
            <a:solidFill>
              <a:schemeClr val="hlink"/>
            </a:solidFill>
            <a:round/>
            <a:headEnd/>
            <a:tailEnd/>
          </a:ln>
        </p:spPr>
        <p:txBody>
          <a:bodyPr wrap="none" anchor="ctr"/>
          <a:lstStyle/>
          <a:p>
            <a:endParaRPr lang="en-US"/>
          </a:p>
        </p:txBody>
      </p:sp>
      <p:sp>
        <p:nvSpPr>
          <p:cNvPr id="71692" name="Line 12"/>
          <p:cNvSpPr>
            <a:spLocks noChangeShapeType="1"/>
          </p:cNvSpPr>
          <p:nvPr/>
        </p:nvSpPr>
        <p:spPr bwMode="auto">
          <a:xfrm flipH="1">
            <a:off x="6718300" y="2474913"/>
            <a:ext cx="42863" cy="3248025"/>
          </a:xfrm>
          <a:prstGeom prst="line">
            <a:avLst/>
          </a:prstGeom>
          <a:noFill/>
          <a:ln w="9525">
            <a:solidFill>
              <a:schemeClr val="hlink"/>
            </a:solidFill>
            <a:round/>
            <a:headEnd/>
            <a:tailEnd/>
          </a:ln>
        </p:spPr>
        <p:txBody>
          <a:bodyPr wrap="none" anchor="ctr"/>
          <a:lstStyle/>
          <a:p>
            <a:endParaRPr lang="en-US"/>
          </a:p>
        </p:txBody>
      </p:sp>
      <p:sp>
        <p:nvSpPr>
          <p:cNvPr id="71693" name="Line 13"/>
          <p:cNvSpPr>
            <a:spLocks noChangeShapeType="1"/>
          </p:cNvSpPr>
          <p:nvPr/>
        </p:nvSpPr>
        <p:spPr bwMode="auto">
          <a:xfrm flipH="1">
            <a:off x="7046913" y="2374900"/>
            <a:ext cx="28575" cy="3433763"/>
          </a:xfrm>
          <a:prstGeom prst="line">
            <a:avLst/>
          </a:prstGeom>
          <a:noFill/>
          <a:ln w="9525">
            <a:solidFill>
              <a:schemeClr val="hlink"/>
            </a:solidFill>
            <a:round/>
            <a:headEnd/>
            <a:tailEnd/>
          </a:ln>
        </p:spPr>
        <p:txBody>
          <a:bodyPr wrap="none" anchor="ctr"/>
          <a:lstStyle/>
          <a:p>
            <a:endParaRPr lang="en-US"/>
          </a:p>
        </p:txBody>
      </p:sp>
      <p:sp>
        <p:nvSpPr>
          <p:cNvPr id="71694" name="Line 14"/>
          <p:cNvSpPr>
            <a:spLocks noChangeShapeType="1"/>
          </p:cNvSpPr>
          <p:nvPr/>
        </p:nvSpPr>
        <p:spPr bwMode="auto">
          <a:xfrm flipH="1">
            <a:off x="7361238" y="2476500"/>
            <a:ext cx="42862" cy="3248025"/>
          </a:xfrm>
          <a:prstGeom prst="line">
            <a:avLst/>
          </a:prstGeom>
          <a:noFill/>
          <a:ln w="9525">
            <a:solidFill>
              <a:schemeClr val="hlink"/>
            </a:solidFill>
            <a:round/>
            <a:headEnd/>
            <a:tailEnd/>
          </a:ln>
        </p:spPr>
        <p:txBody>
          <a:bodyPr wrap="none" anchor="ctr"/>
          <a:lstStyle/>
          <a:p>
            <a:endParaRPr lang="en-US"/>
          </a:p>
        </p:txBody>
      </p:sp>
      <p:sp>
        <p:nvSpPr>
          <p:cNvPr id="71695" name="Line 15"/>
          <p:cNvSpPr>
            <a:spLocks noChangeShapeType="1"/>
          </p:cNvSpPr>
          <p:nvPr/>
        </p:nvSpPr>
        <p:spPr bwMode="auto">
          <a:xfrm flipH="1">
            <a:off x="7675563" y="2474913"/>
            <a:ext cx="42862" cy="3248025"/>
          </a:xfrm>
          <a:prstGeom prst="line">
            <a:avLst/>
          </a:prstGeom>
          <a:noFill/>
          <a:ln w="9525">
            <a:solidFill>
              <a:schemeClr val="hlink"/>
            </a:solidFill>
            <a:round/>
            <a:headEnd/>
            <a:tailEnd/>
          </a:ln>
        </p:spPr>
        <p:txBody>
          <a:bodyPr wrap="none" anchor="ctr"/>
          <a:lstStyle/>
          <a:p>
            <a:endParaRPr lang="en-US"/>
          </a:p>
        </p:txBody>
      </p:sp>
      <p:sp>
        <p:nvSpPr>
          <p:cNvPr id="71696" name="Line 16"/>
          <p:cNvSpPr>
            <a:spLocks noChangeShapeType="1"/>
          </p:cNvSpPr>
          <p:nvPr/>
        </p:nvSpPr>
        <p:spPr bwMode="auto">
          <a:xfrm flipH="1">
            <a:off x="7975600" y="2474913"/>
            <a:ext cx="42863" cy="3248025"/>
          </a:xfrm>
          <a:prstGeom prst="line">
            <a:avLst/>
          </a:prstGeom>
          <a:noFill/>
          <a:ln w="9525">
            <a:solidFill>
              <a:schemeClr val="hlink"/>
            </a:solidFill>
            <a:round/>
            <a:headEnd/>
            <a:tailEnd/>
          </a:ln>
        </p:spPr>
        <p:txBody>
          <a:bodyPr wrap="none" anchor="ctr"/>
          <a:lstStyle/>
          <a:p>
            <a:endParaRPr lang="en-US"/>
          </a:p>
        </p:txBody>
      </p:sp>
      <p:sp>
        <p:nvSpPr>
          <p:cNvPr id="71697" name="Line 17"/>
          <p:cNvSpPr>
            <a:spLocks noChangeShapeType="1"/>
          </p:cNvSpPr>
          <p:nvPr/>
        </p:nvSpPr>
        <p:spPr bwMode="auto">
          <a:xfrm flipH="1">
            <a:off x="8318500" y="2474913"/>
            <a:ext cx="42863" cy="3248025"/>
          </a:xfrm>
          <a:prstGeom prst="line">
            <a:avLst/>
          </a:prstGeom>
          <a:noFill/>
          <a:ln w="9525">
            <a:solidFill>
              <a:schemeClr val="hlink"/>
            </a:solidFill>
            <a:round/>
            <a:headEnd/>
            <a:tailEnd/>
          </a:ln>
        </p:spPr>
        <p:txBody>
          <a:bodyPr wrap="none" anchor="ctr"/>
          <a:lstStyle/>
          <a:p>
            <a:endParaRPr lang="en-US"/>
          </a:p>
        </p:txBody>
      </p:sp>
      <p:sp>
        <p:nvSpPr>
          <p:cNvPr id="71698" name="Line 18"/>
          <p:cNvSpPr>
            <a:spLocks noChangeShapeType="1"/>
          </p:cNvSpPr>
          <p:nvPr/>
        </p:nvSpPr>
        <p:spPr bwMode="auto">
          <a:xfrm>
            <a:off x="5251450" y="5211763"/>
            <a:ext cx="3089275" cy="0"/>
          </a:xfrm>
          <a:prstGeom prst="line">
            <a:avLst/>
          </a:prstGeom>
          <a:noFill/>
          <a:ln w="9525">
            <a:solidFill>
              <a:schemeClr val="hlink"/>
            </a:solidFill>
            <a:round/>
            <a:headEnd/>
            <a:tailEnd/>
          </a:ln>
        </p:spPr>
        <p:txBody>
          <a:bodyPr wrap="none" anchor="ctr"/>
          <a:lstStyle/>
          <a:p>
            <a:endParaRPr lang="en-US"/>
          </a:p>
        </p:txBody>
      </p:sp>
      <p:sp>
        <p:nvSpPr>
          <p:cNvPr id="71699" name="Line 19"/>
          <p:cNvSpPr>
            <a:spLocks noChangeShapeType="1"/>
          </p:cNvSpPr>
          <p:nvPr/>
        </p:nvSpPr>
        <p:spPr bwMode="auto">
          <a:xfrm>
            <a:off x="5233988" y="5448300"/>
            <a:ext cx="3089275" cy="0"/>
          </a:xfrm>
          <a:prstGeom prst="line">
            <a:avLst/>
          </a:prstGeom>
          <a:noFill/>
          <a:ln w="9525">
            <a:solidFill>
              <a:schemeClr val="hlink"/>
            </a:solidFill>
            <a:round/>
            <a:headEnd/>
            <a:tailEnd/>
          </a:ln>
        </p:spPr>
        <p:txBody>
          <a:bodyPr wrap="none" anchor="ctr"/>
          <a:lstStyle/>
          <a:p>
            <a:endParaRPr lang="en-US"/>
          </a:p>
        </p:txBody>
      </p:sp>
      <p:sp>
        <p:nvSpPr>
          <p:cNvPr id="71700" name="Line 20"/>
          <p:cNvSpPr>
            <a:spLocks noChangeShapeType="1"/>
          </p:cNvSpPr>
          <p:nvPr/>
        </p:nvSpPr>
        <p:spPr bwMode="auto">
          <a:xfrm>
            <a:off x="5262563" y="5691188"/>
            <a:ext cx="3089275" cy="0"/>
          </a:xfrm>
          <a:prstGeom prst="line">
            <a:avLst/>
          </a:prstGeom>
          <a:noFill/>
          <a:ln w="9525">
            <a:solidFill>
              <a:schemeClr val="hlink"/>
            </a:solidFill>
            <a:round/>
            <a:headEnd/>
            <a:tailEnd/>
          </a:ln>
        </p:spPr>
        <p:txBody>
          <a:bodyPr wrap="none" anchor="ctr"/>
          <a:lstStyle/>
          <a:p>
            <a:endParaRPr lang="en-US"/>
          </a:p>
        </p:txBody>
      </p:sp>
      <p:sp>
        <p:nvSpPr>
          <p:cNvPr id="71701" name="Line 21"/>
          <p:cNvSpPr>
            <a:spLocks noChangeShapeType="1"/>
          </p:cNvSpPr>
          <p:nvPr/>
        </p:nvSpPr>
        <p:spPr bwMode="auto">
          <a:xfrm>
            <a:off x="5218113" y="4676775"/>
            <a:ext cx="3089275" cy="0"/>
          </a:xfrm>
          <a:prstGeom prst="line">
            <a:avLst/>
          </a:prstGeom>
          <a:noFill/>
          <a:ln w="9525">
            <a:solidFill>
              <a:schemeClr val="hlink"/>
            </a:solidFill>
            <a:round/>
            <a:headEnd/>
            <a:tailEnd/>
          </a:ln>
        </p:spPr>
        <p:txBody>
          <a:bodyPr wrap="none" anchor="ctr"/>
          <a:lstStyle/>
          <a:p>
            <a:endParaRPr lang="en-US"/>
          </a:p>
        </p:txBody>
      </p:sp>
      <p:sp>
        <p:nvSpPr>
          <p:cNvPr id="71702" name="Line 22"/>
          <p:cNvSpPr>
            <a:spLocks noChangeShapeType="1"/>
          </p:cNvSpPr>
          <p:nvPr/>
        </p:nvSpPr>
        <p:spPr bwMode="auto">
          <a:xfrm>
            <a:off x="5241925" y="4386263"/>
            <a:ext cx="3176588" cy="14287"/>
          </a:xfrm>
          <a:prstGeom prst="line">
            <a:avLst/>
          </a:prstGeom>
          <a:noFill/>
          <a:ln w="19050">
            <a:solidFill>
              <a:schemeClr val="hlink"/>
            </a:solidFill>
            <a:round/>
            <a:headEnd/>
            <a:tailEnd/>
          </a:ln>
        </p:spPr>
        <p:txBody>
          <a:bodyPr wrap="none" anchor="ctr"/>
          <a:lstStyle/>
          <a:p>
            <a:endParaRPr lang="en-US"/>
          </a:p>
        </p:txBody>
      </p:sp>
      <p:sp>
        <p:nvSpPr>
          <p:cNvPr id="71703" name="Line 23"/>
          <p:cNvSpPr>
            <a:spLocks noChangeShapeType="1"/>
          </p:cNvSpPr>
          <p:nvPr/>
        </p:nvSpPr>
        <p:spPr bwMode="auto">
          <a:xfrm>
            <a:off x="5253038" y="4124325"/>
            <a:ext cx="3089275" cy="0"/>
          </a:xfrm>
          <a:prstGeom prst="line">
            <a:avLst/>
          </a:prstGeom>
          <a:noFill/>
          <a:ln w="9525">
            <a:solidFill>
              <a:schemeClr val="hlink"/>
            </a:solidFill>
            <a:round/>
            <a:headEnd/>
            <a:tailEnd/>
          </a:ln>
        </p:spPr>
        <p:txBody>
          <a:bodyPr wrap="none" anchor="ctr"/>
          <a:lstStyle/>
          <a:p>
            <a:endParaRPr lang="en-US"/>
          </a:p>
        </p:txBody>
      </p:sp>
      <p:sp>
        <p:nvSpPr>
          <p:cNvPr id="71704" name="Line 24"/>
          <p:cNvSpPr>
            <a:spLocks noChangeShapeType="1"/>
          </p:cNvSpPr>
          <p:nvPr/>
        </p:nvSpPr>
        <p:spPr bwMode="auto">
          <a:xfrm>
            <a:off x="5262563" y="3862388"/>
            <a:ext cx="3089275" cy="0"/>
          </a:xfrm>
          <a:prstGeom prst="line">
            <a:avLst/>
          </a:prstGeom>
          <a:noFill/>
          <a:ln w="9525">
            <a:solidFill>
              <a:schemeClr val="hlink"/>
            </a:solidFill>
            <a:round/>
            <a:headEnd/>
            <a:tailEnd/>
          </a:ln>
        </p:spPr>
        <p:txBody>
          <a:bodyPr wrap="none" anchor="ctr"/>
          <a:lstStyle/>
          <a:p>
            <a:endParaRPr lang="en-US"/>
          </a:p>
        </p:txBody>
      </p:sp>
      <p:sp>
        <p:nvSpPr>
          <p:cNvPr id="71705" name="Line 25"/>
          <p:cNvSpPr>
            <a:spLocks noChangeShapeType="1"/>
          </p:cNvSpPr>
          <p:nvPr/>
        </p:nvSpPr>
        <p:spPr bwMode="auto">
          <a:xfrm>
            <a:off x="5314950" y="3614738"/>
            <a:ext cx="3089275" cy="0"/>
          </a:xfrm>
          <a:prstGeom prst="line">
            <a:avLst/>
          </a:prstGeom>
          <a:noFill/>
          <a:ln w="28575">
            <a:solidFill>
              <a:schemeClr val="tx1"/>
            </a:solidFill>
            <a:round/>
            <a:headEnd type="triangle" w="med" len="med"/>
            <a:tailEnd type="triangle" w="med" len="med"/>
          </a:ln>
        </p:spPr>
        <p:txBody>
          <a:bodyPr wrap="none" anchor="ctr"/>
          <a:lstStyle/>
          <a:p>
            <a:endParaRPr lang="en-US"/>
          </a:p>
        </p:txBody>
      </p:sp>
      <p:sp>
        <p:nvSpPr>
          <p:cNvPr id="71706" name="Line 26"/>
          <p:cNvSpPr>
            <a:spLocks noChangeShapeType="1"/>
          </p:cNvSpPr>
          <p:nvPr/>
        </p:nvSpPr>
        <p:spPr bwMode="auto">
          <a:xfrm>
            <a:off x="5281613" y="3352800"/>
            <a:ext cx="3089275" cy="0"/>
          </a:xfrm>
          <a:prstGeom prst="line">
            <a:avLst/>
          </a:prstGeom>
          <a:noFill/>
          <a:ln w="9525">
            <a:solidFill>
              <a:schemeClr val="hlink"/>
            </a:solidFill>
            <a:round/>
            <a:headEnd/>
            <a:tailEnd/>
          </a:ln>
        </p:spPr>
        <p:txBody>
          <a:bodyPr wrap="none" anchor="ctr"/>
          <a:lstStyle/>
          <a:p>
            <a:endParaRPr lang="en-US"/>
          </a:p>
        </p:txBody>
      </p:sp>
      <p:sp>
        <p:nvSpPr>
          <p:cNvPr id="71707" name="Line 27"/>
          <p:cNvSpPr>
            <a:spLocks noChangeShapeType="1"/>
          </p:cNvSpPr>
          <p:nvPr/>
        </p:nvSpPr>
        <p:spPr bwMode="auto">
          <a:xfrm>
            <a:off x="5233988" y="3105150"/>
            <a:ext cx="3089275" cy="0"/>
          </a:xfrm>
          <a:prstGeom prst="line">
            <a:avLst/>
          </a:prstGeom>
          <a:noFill/>
          <a:ln w="9525">
            <a:solidFill>
              <a:schemeClr val="hlink"/>
            </a:solidFill>
            <a:round/>
            <a:headEnd/>
            <a:tailEnd/>
          </a:ln>
        </p:spPr>
        <p:txBody>
          <a:bodyPr wrap="none" anchor="ctr"/>
          <a:lstStyle/>
          <a:p>
            <a:endParaRPr lang="en-US"/>
          </a:p>
        </p:txBody>
      </p:sp>
      <p:sp>
        <p:nvSpPr>
          <p:cNvPr id="71708" name="Line 28"/>
          <p:cNvSpPr>
            <a:spLocks noChangeShapeType="1"/>
          </p:cNvSpPr>
          <p:nvPr/>
        </p:nvSpPr>
        <p:spPr bwMode="auto">
          <a:xfrm>
            <a:off x="5272088" y="2843213"/>
            <a:ext cx="3089275" cy="0"/>
          </a:xfrm>
          <a:prstGeom prst="line">
            <a:avLst/>
          </a:prstGeom>
          <a:noFill/>
          <a:ln w="9525">
            <a:solidFill>
              <a:schemeClr val="hlink"/>
            </a:solidFill>
            <a:round/>
            <a:headEnd/>
            <a:tailEnd/>
          </a:ln>
        </p:spPr>
        <p:txBody>
          <a:bodyPr wrap="none" anchor="ctr"/>
          <a:lstStyle/>
          <a:p>
            <a:endParaRPr lang="en-US"/>
          </a:p>
        </p:txBody>
      </p:sp>
      <p:sp>
        <p:nvSpPr>
          <p:cNvPr id="71709" name="Line 29"/>
          <p:cNvSpPr>
            <a:spLocks noChangeShapeType="1"/>
          </p:cNvSpPr>
          <p:nvPr/>
        </p:nvSpPr>
        <p:spPr bwMode="auto">
          <a:xfrm>
            <a:off x="5267325" y="2581275"/>
            <a:ext cx="3089275" cy="0"/>
          </a:xfrm>
          <a:prstGeom prst="line">
            <a:avLst/>
          </a:prstGeom>
          <a:noFill/>
          <a:ln w="9525">
            <a:solidFill>
              <a:schemeClr val="hlink"/>
            </a:solidFill>
            <a:round/>
            <a:headEnd/>
            <a:tailEnd/>
          </a:ln>
        </p:spPr>
        <p:txBody>
          <a:bodyPr wrap="none" anchor="ctr"/>
          <a:lstStyle/>
          <a:p>
            <a:endParaRPr lang="en-US"/>
          </a:p>
        </p:txBody>
      </p:sp>
      <p:sp>
        <p:nvSpPr>
          <p:cNvPr id="71710" name="Oval 30"/>
          <p:cNvSpPr>
            <a:spLocks noChangeArrowheads="1"/>
          </p:cNvSpPr>
          <p:nvPr/>
        </p:nvSpPr>
        <p:spPr bwMode="auto">
          <a:xfrm>
            <a:off x="5791200" y="3536950"/>
            <a:ext cx="149225" cy="134938"/>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71713" name="Oval 33"/>
          <p:cNvSpPr>
            <a:spLocks noChangeArrowheads="1"/>
          </p:cNvSpPr>
          <p:nvPr/>
        </p:nvSpPr>
        <p:spPr bwMode="auto">
          <a:xfrm>
            <a:off x="6985000" y="3532188"/>
            <a:ext cx="149225" cy="150812"/>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71722" name="Rectangle 42"/>
          <p:cNvSpPr>
            <a:spLocks noChangeArrowheads="1"/>
          </p:cNvSpPr>
          <p:nvPr/>
        </p:nvSpPr>
        <p:spPr bwMode="auto">
          <a:xfrm>
            <a:off x="8335963" y="3533775"/>
            <a:ext cx="292100" cy="457200"/>
          </a:xfrm>
          <a:prstGeom prst="rect">
            <a:avLst/>
          </a:prstGeom>
          <a:noFill/>
          <a:ln w="9525">
            <a:noFill/>
            <a:miter lim="800000"/>
            <a:headEnd/>
            <a:tailEnd/>
          </a:ln>
        </p:spPr>
        <p:txBody>
          <a:bodyPr>
            <a:spAutoFit/>
          </a:bodyPr>
          <a:lstStyle/>
          <a:p>
            <a:r>
              <a:rPr lang="en-US"/>
              <a:t>x</a:t>
            </a:r>
          </a:p>
        </p:txBody>
      </p:sp>
      <p:sp>
        <p:nvSpPr>
          <p:cNvPr id="71723" name="Rectangle 43"/>
          <p:cNvSpPr>
            <a:spLocks noChangeArrowheads="1"/>
          </p:cNvSpPr>
          <p:nvPr/>
        </p:nvSpPr>
        <p:spPr bwMode="auto">
          <a:xfrm>
            <a:off x="5421313" y="2060575"/>
            <a:ext cx="336550" cy="457200"/>
          </a:xfrm>
          <a:prstGeom prst="rect">
            <a:avLst/>
          </a:prstGeom>
          <a:noFill/>
          <a:ln w="9525">
            <a:noFill/>
            <a:miter lim="800000"/>
            <a:headEnd/>
            <a:tailEnd/>
          </a:ln>
        </p:spPr>
        <p:txBody>
          <a:bodyPr wrap="none">
            <a:spAutoFit/>
          </a:bodyPr>
          <a:lstStyle/>
          <a:p>
            <a:r>
              <a:rPr lang="en-US"/>
              <a:t>y</a:t>
            </a:r>
          </a:p>
        </p:txBody>
      </p:sp>
      <p:sp>
        <p:nvSpPr>
          <p:cNvPr id="71724" name="Rectangle 44"/>
          <p:cNvSpPr>
            <a:spLocks noChangeArrowheads="1"/>
          </p:cNvSpPr>
          <p:nvPr/>
        </p:nvSpPr>
        <p:spPr bwMode="auto">
          <a:xfrm>
            <a:off x="6315075" y="3563938"/>
            <a:ext cx="311150" cy="366712"/>
          </a:xfrm>
          <a:prstGeom prst="rect">
            <a:avLst/>
          </a:prstGeom>
          <a:noFill/>
          <a:ln w="9525">
            <a:noFill/>
            <a:miter lim="800000"/>
            <a:headEnd/>
            <a:tailEnd/>
          </a:ln>
        </p:spPr>
        <p:txBody>
          <a:bodyPr wrap="none">
            <a:spAutoFit/>
          </a:bodyPr>
          <a:lstStyle/>
          <a:p>
            <a:r>
              <a:rPr lang="en-US" sz="1800" b="1"/>
              <a:t>3</a:t>
            </a:r>
            <a:endParaRPr lang="en-US"/>
          </a:p>
        </p:txBody>
      </p:sp>
      <p:sp>
        <p:nvSpPr>
          <p:cNvPr id="71725" name="Rectangle 45"/>
          <p:cNvSpPr>
            <a:spLocks noChangeArrowheads="1"/>
          </p:cNvSpPr>
          <p:nvPr/>
        </p:nvSpPr>
        <p:spPr bwMode="auto">
          <a:xfrm>
            <a:off x="5303838" y="3143250"/>
            <a:ext cx="311150" cy="366713"/>
          </a:xfrm>
          <a:prstGeom prst="rect">
            <a:avLst/>
          </a:prstGeom>
          <a:noFill/>
          <a:ln w="9525">
            <a:noFill/>
            <a:miter lim="800000"/>
            <a:headEnd/>
            <a:tailEnd/>
          </a:ln>
        </p:spPr>
        <p:txBody>
          <a:bodyPr wrap="none">
            <a:spAutoFit/>
          </a:bodyPr>
          <a:lstStyle/>
          <a:p>
            <a:r>
              <a:rPr lang="en-US" sz="1800" b="1"/>
              <a:t>1</a:t>
            </a:r>
          </a:p>
        </p:txBody>
      </p:sp>
      <p:sp>
        <p:nvSpPr>
          <p:cNvPr id="71726" name="Freeform 46"/>
          <p:cNvSpPr>
            <a:spLocks/>
          </p:cNvSpPr>
          <p:nvPr/>
        </p:nvSpPr>
        <p:spPr bwMode="auto">
          <a:xfrm>
            <a:off x="5627688" y="2568575"/>
            <a:ext cx="1803400" cy="2130425"/>
          </a:xfrm>
          <a:custGeom>
            <a:avLst/>
            <a:gdLst/>
            <a:ahLst/>
            <a:cxnLst>
              <a:cxn ang="0">
                <a:pos x="0" y="0"/>
              </a:cxn>
              <a:cxn ang="0">
                <a:pos x="182" y="691"/>
              </a:cxn>
              <a:cxn ang="0">
                <a:pos x="491" y="1336"/>
              </a:cxn>
              <a:cxn ang="0">
                <a:pos x="918" y="654"/>
              </a:cxn>
              <a:cxn ang="0">
                <a:pos x="1136" y="0"/>
              </a:cxn>
            </a:cxnLst>
            <a:rect l="0" t="0" r="r" b="b"/>
            <a:pathLst>
              <a:path w="1136" h="1342">
                <a:moveTo>
                  <a:pt x="0" y="0"/>
                </a:moveTo>
                <a:cubicBezTo>
                  <a:pt x="50" y="234"/>
                  <a:pt x="100" y="468"/>
                  <a:pt x="182" y="691"/>
                </a:cubicBezTo>
                <a:cubicBezTo>
                  <a:pt x="264" y="914"/>
                  <a:pt x="368" y="1342"/>
                  <a:pt x="491" y="1336"/>
                </a:cubicBezTo>
                <a:cubicBezTo>
                  <a:pt x="614" y="1330"/>
                  <a:pt x="811" y="877"/>
                  <a:pt x="918" y="654"/>
                </a:cubicBezTo>
                <a:cubicBezTo>
                  <a:pt x="1025" y="431"/>
                  <a:pt x="1100" y="108"/>
                  <a:pt x="1136" y="0"/>
                </a:cubicBezTo>
              </a:path>
            </a:pathLst>
          </a:custGeom>
          <a:noFill/>
          <a:ln w="28575">
            <a:solidFill>
              <a:schemeClr val="tx1"/>
            </a:solidFill>
            <a:round/>
            <a:headEnd type="triangle" w="med" len="med"/>
            <a:tailEnd type="triangle" w="med" len="med"/>
          </a:ln>
        </p:spPr>
        <p:txBody>
          <a:bodyPr wrap="none" anchor="ctr"/>
          <a:lstStyle/>
          <a:p>
            <a:endParaRPr lang="en-US"/>
          </a:p>
        </p:txBody>
      </p:sp>
      <p:sp>
        <p:nvSpPr>
          <p:cNvPr id="71727" name="Rectangle 47"/>
          <p:cNvSpPr>
            <a:spLocks noChangeArrowheads="1"/>
          </p:cNvSpPr>
          <p:nvPr/>
        </p:nvSpPr>
        <p:spPr bwMode="auto">
          <a:xfrm>
            <a:off x="5622925" y="3621088"/>
            <a:ext cx="311150" cy="366712"/>
          </a:xfrm>
          <a:prstGeom prst="rect">
            <a:avLst/>
          </a:prstGeom>
          <a:noFill/>
          <a:ln w="9525">
            <a:noFill/>
            <a:miter lim="800000"/>
            <a:headEnd/>
            <a:tailEnd/>
          </a:ln>
        </p:spPr>
        <p:txBody>
          <a:bodyPr wrap="none">
            <a:spAutoFit/>
          </a:bodyPr>
          <a:lstStyle/>
          <a:p>
            <a:r>
              <a:rPr lang="en-US" sz="1800" b="1">
                <a:solidFill>
                  <a:srgbClr val="ED0000"/>
                </a:solidFill>
              </a:rPr>
              <a:t>1</a:t>
            </a:r>
            <a:endParaRPr lang="en-US"/>
          </a:p>
        </p:txBody>
      </p:sp>
      <p:sp>
        <p:nvSpPr>
          <p:cNvPr id="71728" name="Rectangle 48"/>
          <p:cNvSpPr>
            <a:spLocks noChangeArrowheads="1"/>
          </p:cNvSpPr>
          <p:nvPr/>
        </p:nvSpPr>
        <p:spPr bwMode="auto">
          <a:xfrm>
            <a:off x="6951663" y="3621088"/>
            <a:ext cx="311150" cy="366712"/>
          </a:xfrm>
          <a:prstGeom prst="rect">
            <a:avLst/>
          </a:prstGeom>
          <a:noFill/>
          <a:ln w="9525">
            <a:noFill/>
            <a:miter lim="800000"/>
            <a:headEnd/>
            <a:tailEnd/>
          </a:ln>
        </p:spPr>
        <p:txBody>
          <a:bodyPr wrap="none">
            <a:spAutoFit/>
          </a:bodyPr>
          <a:lstStyle/>
          <a:p>
            <a:r>
              <a:rPr lang="en-US" sz="1800" b="1">
                <a:solidFill>
                  <a:srgbClr val="ED0000"/>
                </a:solidFill>
              </a:rPr>
              <a:t>5</a:t>
            </a:r>
          </a:p>
        </p:txBody>
      </p:sp>
      <p:sp>
        <p:nvSpPr>
          <p:cNvPr id="71729" name="Rectangle 49"/>
          <p:cNvSpPr>
            <a:spLocks noChangeArrowheads="1"/>
          </p:cNvSpPr>
          <p:nvPr/>
        </p:nvSpPr>
        <p:spPr bwMode="auto">
          <a:xfrm>
            <a:off x="630238" y="2225675"/>
            <a:ext cx="4419600" cy="4003675"/>
          </a:xfrm>
          <a:prstGeom prst="rect">
            <a:avLst/>
          </a:prstGeom>
          <a:noFill/>
          <a:ln w="9525">
            <a:noFill/>
            <a:miter lim="800000"/>
            <a:headEnd/>
            <a:tailEnd/>
          </a:ln>
        </p:spPr>
        <p:txBody>
          <a:bodyPr>
            <a:spAutoFit/>
          </a:bodyPr>
          <a:lstStyle/>
          <a:p>
            <a:pPr marL="457200" indent="-457200" algn="just"/>
            <a:r>
              <a:rPr lang="en-US" sz="1600"/>
              <a:t>Solve x</a:t>
            </a:r>
            <a:r>
              <a:rPr lang="en-US" sz="1600" baseline="30000"/>
              <a:t>2</a:t>
            </a:r>
            <a:r>
              <a:rPr lang="en-US" sz="1600"/>
              <a:t> - 6x + 5 &lt; 0</a:t>
            </a:r>
          </a:p>
          <a:p>
            <a:pPr marL="457200" indent="-457200" algn="just"/>
            <a:r>
              <a:rPr lang="en-US" sz="1600">
                <a:solidFill>
                  <a:schemeClr val="folHlink"/>
                </a:solidFill>
              </a:rPr>
              <a:t>Solution:</a:t>
            </a:r>
          </a:p>
          <a:p>
            <a:pPr marL="457200" indent="-457200" algn="just">
              <a:buFont typeface="Arial" charset="0"/>
              <a:buAutoNum type="arabicPeriod"/>
            </a:pPr>
            <a:r>
              <a:rPr lang="en-US" sz="1600"/>
              <a:t>The solution consist of the x-values for which the </a:t>
            </a:r>
            <a:r>
              <a:rPr lang="en-US" sz="1600">
                <a:solidFill>
                  <a:schemeClr val="folHlink"/>
                </a:solidFill>
              </a:rPr>
              <a:t>graph of y = x2 - 6x + 5 lies below the x-axis.</a:t>
            </a:r>
          </a:p>
          <a:p>
            <a:pPr marL="457200" indent="-457200" algn="just">
              <a:buFont typeface="Arial" charset="0"/>
              <a:buAutoNum type="arabicPeriod"/>
            </a:pPr>
            <a:r>
              <a:rPr lang="en-US" sz="1600"/>
              <a:t>Find the graph’s  x-intercepts by letting y = 0 </a:t>
            </a:r>
            <a:br>
              <a:rPr lang="en-US" sz="1600"/>
            </a:br>
            <a:r>
              <a:rPr lang="en-US" sz="1600"/>
              <a:t>            0 = x2 - 6x + 5 </a:t>
            </a:r>
            <a:br>
              <a:rPr lang="en-US" sz="1600"/>
            </a:br>
            <a:r>
              <a:rPr lang="en-US" sz="1600"/>
              <a:t>            0 = (x-1)(x-5)</a:t>
            </a:r>
            <a:br>
              <a:rPr lang="en-US" sz="1600"/>
            </a:br>
            <a:r>
              <a:rPr lang="en-US" sz="1600"/>
              <a:t>             x = 1 or x = 5</a:t>
            </a:r>
            <a:br>
              <a:rPr lang="en-US" sz="1600"/>
            </a:br>
            <a:r>
              <a:rPr lang="en-US" sz="1600"/>
              <a:t>Sketch </a:t>
            </a:r>
            <a:r>
              <a:rPr lang="en-US" sz="1600">
                <a:solidFill>
                  <a:schemeClr val="folHlink"/>
                </a:solidFill>
              </a:rPr>
              <a:t>a parabola that opens up and has 1 and 5 as x-intercepts.</a:t>
            </a:r>
            <a:endParaRPr lang="en-US" sz="1600"/>
          </a:p>
          <a:p>
            <a:pPr marL="457200" indent="-457200" algn="just">
              <a:buFont typeface="Arial" charset="0"/>
              <a:buAutoNum type="arabicPeriod"/>
            </a:pPr>
            <a:r>
              <a:rPr lang="en-US" sz="1600"/>
              <a:t>The graph lies below the x-axis between x = 1 and x = 5.</a:t>
            </a:r>
          </a:p>
          <a:p>
            <a:pPr marL="457200" indent="-457200" algn="just">
              <a:buFont typeface="Arial" charset="0"/>
              <a:buAutoNum type="arabicPeriod"/>
            </a:pPr>
            <a:r>
              <a:rPr lang="en-US" sz="1600"/>
              <a:t>The </a:t>
            </a:r>
            <a:r>
              <a:rPr lang="en-US" sz="1600">
                <a:solidFill>
                  <a:schemeClr val="folHlink"/>
                </a:solidFill>
              </a:rPr>
              <a:t>solution of the given inequality is 1&lt;x&lt;5.</a:t>
            </a:r>
            <a:endParaRPr lang="en-US" sz="1600"/>
          </a:p>
        </p:txBody>
      </p:sp>
    </p:spTree>
  </p:cSld>
  <p:clrMapOvr>
    <a:masterClrMapping/>
  </p:clrMapOvr>
  <p:timing>
    <p:tnLst>
      <p:par>
        <p:cTn xmlns:p14="http://schemas.microsoft.com/office/powerpoint/2010/mai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lstStyle/>
          <a:p>
            <a:r>
              <a:rPr lang="en-US"/>
              <a:t>EXAMPLE</a:t>
            </a:r>
          </a:p>
        </p:txBody>
      </p:sp>
      <p:sp>
        <p:nvSpPr>
          <p:cNvPr id="72707" name="Rectangle 3"/>
          <p:cNvSpPr>
            <a:spLocks noChangeArrowheads="1"/>
          </p:cNvSpPr>
          <p:nvPr/>
        </p:nvSpPr>
        <p:spPr bwMode="auto">
          <a:xfrm>
            <a:off x="817563" y="2413000"/>
            <a:ext cx="7116762" cy="2225675"/>
          </a:xfrm>
          <a:prstGeom prst="rect">
            <a:avLst/>
          </a:prstGeom>
          <a:noFill/>
          <a:ln w="9525">
            <a:noFill/>
            <a:miter lim="800000"/>
            <a:headEnd/>
            <a:tailEnd/>
          </a:ln>
        </p:spPr>
        <p:txBody>
          <a:bodyPr>
            <a:spAutoFit/>
          </a:bodyPr>
          <a:lstStyle/>
          <a:p>
            <a:pPr marL="457200" indent="-457200"/>
            <a:r>
              <a:rPr lang="en-US" sz="2000"/>
              <a:t>Solve 2x</a:t>
            </a:r>
            <a:r>
              <a:rPr lang="en-US" sz="2000" baseline="30000"/>
              <a:t>2 </a:t>
            </a:r>
            <a:r>
              <a:rPr lang="en-US" sz="2000"/>
              <a:t>+ 3x -3 ≥ 0</a:t>
            </a:r>
          </a:p>
          <a:p>
            <a:pPr marL="457200" indent="-457200"/>
            <a:r>
              <a:rPr lang="en-US" sz="2000">
                <a:solidFill>
                  <a:schemeClr val="folHlink"/>
                </a:solidFill>
              </a:rPr>
              <a:t>Solution:</a:t>
            </a:r>
          </a:p>
          <a:p>
            <a:pPr marL="457200" indent="-457200">
              <a:buFont typeface="Arial" charset="0"/>
              <a:buAutoNum type="arabicPeriod"/>
            </a:pPr>
            <a:r>
              <a:rPr lang="en-US" sz="2000"/>
              <a:t>The solution consist of the x-values for which the graph of y = 2x</a:t>
            </a:r>
            <a:r>
              <a:rPr lang="en-US" sz="2000" baseline="30000"/>
              <a:t>2 </a:t>
            </a:r>
            <a:r>
              <a:rPr lang="en-US" sz="2000"/>
              <a:t>+ 3x -3 lies on and above the x-axis.</a:t>
            </a:r>
          </a:p>
          <a:p>
            <a:pPr marL="457200" indent="-457200">
              <a:buFont typeface="Arial" charset="0"/>
              <a:buAutoNum type="arabicPeriod"/>
            </a:pPr>
            <a:r>
              <a:rPr lang="en-US" sz="2000"/>
              <a:t>Find the graph’s  x-intercepts by letting y = 0 </a:t>
            </a:r>
            <a:br>
              <a:rPr lang="en-US" sz="2000"/>
            </a:br>
            <a:r>
              <a:rPr lang="en-US" sz="2000"/>
              <a:t>            0 = 2x</a:t>
            </a:r>
            <a:r>
              <a:rPr lang="en-US" sz="2000" baseline="30000"/>
              <a:t>2 </a:t>
            </a:r>
            <a:r>
              <a:rPr lang="en-US" sz="2000"/>
              <a:t>+ 3x -3 </a:t>
            </a:r>
            <a:br>
              <a:rPr lang="en-US" sz="2000"/>
            </a:br>
            <a:r>
              <a:rPr lang="en-US" sz="2000"/>
              <a:t>                       </a:t>
            </a:r>
          </a:p>
        </p:txBody>
      </p:sp>
      <p:graphicFrame>
        <p:nvGraphicFramePr>
          <p:cNvPr id="207872" name="Object 0"/>
          <p:cNvGraphicFramePr>
            <a:graphicFrameLocks noChangeAspect="1"/>
          </p:cNvGraphicFramePr>
          <p:nvPr/>
        </p:nvGraphicFramePr>
        <p:xfrm>
          <a:off x="2224088" y="4262438"/>
          <a:ext cx="2774950" cy="1851025"/>
        </p:xfrm>
        <a:graphic>
          <a:graphicData uri="http://schemas.openxmlformats.org/presentationml/2006/ole">
            <mc:AlternateContent xmlns:mc="http://schemas.openxmlformats.org/markup-compatibility/2006">
              <mc:Choice xmlns:v="urn:schemas-microsoft-com:vml" Requires="v">
                <p:oleObj spid="_x0000_s207875" name="Equation" r:id="rId4" imgW="1460500" imgH="1308100" progId="Equation.3">
                  <p:embed/>
                </p:oleObj>
              </mc:Choice>
              <mc:Fallback>
                <p:oleObj name="Equation" r:id="rId4" imgW="1460500" imgH="1308100" progId="Equation.3">
                  <p:embed/>
                  <p:pic>
                    <p:nvPicPr>
                      <p:cNvPr id="0" name="Picture 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24088" y="4262438"/>
                        <a:ext cx="2774950" cy="18510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cSld>
  <p:clrMapOvr>
    <a:masterClrMapping/>
  </p:clrMapOvr>
  <p:timing>
    <p:tnLst>
      <p:par>
        <p:cTn xmlns:p14="http://schemas.microsoft.com/office/powerpoint/2010/mai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Rectangle 2"/>
          <p:cNvSpPr>
            <a:spLocks noGrp="1" noChangeArrowheads="1"/>
          </p:cNvSpPr>
          <p:nvPr>
            <p:ph type="title"/>
          </p:nvPr>
        </p:nvSpPr>
        <p:spPr/>
        <p:txBody>
          <a:bodyPr/>
          <a:lstStyle/>
          <a:p>
            <a:r>
              <a:rPr lang="en-US"/>
              <a:t>EXAMPLE(contd.)</a:t>
            </a:r>
          </a:p>
        </p:txBody>
      </p:sp>
      <p:sp>
        <p:nvSpPr>
          <p:cNvPr id="186371" name="Rectangle 3"/>
          <p:cNvSpPr>
            <a:spLocks noChangeArrowheads="1"/>
          </p:cNvSpPr>
          <p:nvPr/>
        </p:nvSpPr>
        <p:spPr bwMode="auto">
          <a:xfrm>
            <a:off x="685800" y="533400"/>
            <a:ext cx="7772400" cy="1143000"/>
          </a:xfrm>
          <a:prstGeom prst="rect">
            <a:avLst/>
          </a:prstGeom>
          <a:noFill/>
          <a:ln w="9525">
            <a:noFill/>
            <a:miter lim="800000"/>
            <a:headEnd/>
            <a:tailEnd/>
          </a:ln>
        </p:spPr>
        <p:txBody>
          <a:bodyPr anchor="ctr"/>
          <a:lstStyle/>
          <a:p>
            <a:pPr algn="ctr" eaLnBrk="1" hangingPunct="1"/>
            <a:endParaRPr lang="en-US" sz="4400">
              <a:solidFill>
                <a:schemeClr val="tx2"/>
              </a:solidFill>
            </a:endParaRPr>
          </a:p>
        </p:txBody>
      </p:sp>
      <p:sp>
        <p:nvSpPr>
          <p:cNvPr id="186372" name="Rectangle 4"/>
          <p:cNvSpPr>
            <a:spLocks noChangeArrowheads="1"/>
          </p:cNvSpPr>
          <p:nvPr/>
        </p:nvSpPr>
        <p:spPr bwMode="auto">
          <a:xfrm>
            <a:off x="685800" y="533400"/>
            <a:ext cx="7772400" cy="1143000"/>
          </a:xfrm>
          <a:prstGeom prst="rect">
            <a:avLst/>
          </a:prstGeom>
          <a:noFill/>
          <a:ln w="9525">
            <a:noFill/>
            <a:miter lim="800000"/>
            <a:headEnd/>
            <a:tailEnd/>
          </a:ln>
        </p:spPr>
        <p:txBody>
          <a:bodyPr anchor="ctr"/>
          <a:lstStyle/>
          <a:p>
            <a:pPr algn="ctr" eaLnBrk="1" hangingPunct="1"/>
            <a:endParaRPr lang="en-US" sz="4400">
              <a:solidFill>
                <a:schemeClr val="tx2"/>
              </a:solidFill>
            </a:endParaRPr>
          </a:p>
        </p:txBody>
      </p:sp>
      <p:sp>
        <p:nvSpPr>
          <p:cNvPr id="186373" name="Rectangle 5"/>
          <p:cNvSpPr>
            <a:spLocks noChangeArrowheads="1"/>
          </p:cNvSpPr>
          <p:nvPr/>
        </p:nvSpPr>
        <p:spPr bwMode="auto">
          <a:xfrm>
            <a:off x="685800" y="533400"/>
            <a:ext cx="7772400" cy="1143000"/>
          </a:xfrm>
          <a:prstGeom prst="rect">
            <a:avLst/>
          </a:prstGeom>
          <a:noFill/>
          <a:ln w="9525">
            <a:noFill/>
            <a:miter lim="800000"/>
            <a:headEnd/>
            <a:tailEnd/>
          </a:ln>
        </p:spPr>
        <p:txBody>
          <a:bodyPr anchor="ctr"/>
          <a:lstStyle/>
          <a:p>
            <a:pPr algn="ctr" eaLnBrk="1" hangingPunct="1"/>
            <a:endParaRPr lang="en-US" sz="4400">
              <a:solidFill>
                <a:schemeClr val="tx2"/>
              </a:solidFill>
            </a:endParaRPr>
          </a:p>
        </p:txBody>
      </p:sp>
      <p:sp>
        <p:nvSpPr>
          <p:cNvPr id="186374" name="Line 6"/>
          <p:cNvSpPr>
            <a:spLocks noChangeShapeType="1"/>
          </p:cNvSpPr>
          <p:nvPr/>
        </p:nvSpPr>
        <p:spPr bwMode="auto">
          <a:xfrm flipH="1">
            <a:off x="6469063" y="2393950"/>
            <a:ext cx="28575" cy="3375025"/>
          </a:xfrm>
          <a:prstGeom prst="line">
            <a:avLst/>
          </a:prstGeom>
          <a:noFill/>
          <a:ln w="9525">
            <a:solidFill>
              <a:schemeClr val="hlink"/>
            </a:solidFill>
            <a:round/>
            <a:headEnd/>
            <a:tailEnd/>
          </a:ln>
        </p:spPr>
        <p:txBody>
          <a:bodyPr wrap="none" anchor="ctr"/>
          <a:lstStyle/>
          <a:p>
            <a:endParaRPr lang="en-US"/>
          </a:p>
        </p:txBody>
      </p:sp>
      <p:sp>
        <p:nvSpPr>
          <p:cNvPr id="186375" name="Line 7"/>
          <p:cNvSpPr>
            <a:spLocks noChangeShapeType="1"/>
          </p:cNvSpPr>
          <p:nvPr/>
        </p:nvSpPr>
        <p:spPr bwMode="auto">
          <a:xfrm flipV="1">
            <a:off x="5154613" y="4924425"/>
            <a:ext cx="3273425" cy="14288"/>
          </a:xfrm>
          <a:prstGeom prst="line">
            <a:avLst/>
          </a:prstGeom>
          <a:noFill/>
          <a:ln w="9525">
            <a:solidFill>
              <a:schemeClr val="hlink"/>
            </a:solidFill>
            <a:round/>
            <a:headEnd/>
            <a:tailEnd/>
          </a:ln>
        </p:spPr>
        <p:txBody>
          <a:bodyPr wrap="none" anchor="ctr"/>
          <a:lstStyle/>
          <a:p>
            <a:endParaRPr lang="en-US"/>
          </a:p>
        </p:txBody>
      </p:sp>
      <p:sp>
        <p:nvSpPr>
          <p:cNvPr id="186376" name="Line 8"/>
          <p:cNvSpPr>
            <a:spLocks noChangeShapeType="1"/>
          </p:cNvSpPr>
          <p:nvPr/>
        </p:nvSpPr>
        <p:spPr bwMode="auto">
          <a:xfrm flipH="1">
            <a:off x="6118225" y="2474913"/>
            <a:ext cx="42863" cy="3248025"/>
          </a:xfrm>
          <a:prstGeom prst="line">
            <a:avLst/>
          </a:prstGeom>
          <a:noFill/>
          <a:ln w="9525">
            <a:solidFill>
              <a:schemeClr val="hlink"/>
            </a:solidFill>
            <a:round/>
            <a:headEnd/>
            <a:tailEnd/>
          </a:ln>
        </p:spPr>
        <p:txBody>
          <a:bodyPr wrap="none" anchor="ctr"/>
          <a:lstStyle/>
          <a:p>
            <a:endParaRPr lang="en-US"/>
          </a:p>
        </p:txBody>
      </p:sp>
      <p:sp>
        <p:nvSpPr>
          <p:cNvPr id="186377" name="Line 9"/>
          <p:cNvSpPr>
            <a:spLocks noChangeShapeType="1"/>
          </p:cNvSpPr>
          <p:nvPr/>
        </p:nvSpPr>
        <p:spPr bwMode="auto">
          <a:xfrm flipH="1">
            <a:off x="5846763" y="2474913"/>
            <a:ext cx="42862" cy="3248025"/>
          </a:xfrm>
          <a:prstGeom prst="line">
            <a:avLst/>
          </a:prstGeom>
          <a:noFill/>
          <a:ln w="9525">
            <a:solidFill>
              <a:schemeClr val="hlink"/>
            </a:solidFill>
            <a:round/>
            <a:headEnd/>
            <a:tailEnd/>
          </a:ln>
        </p:spPr>
        <p:txBody>
          <a:bodyPr wrap="none" anchor="ctr"/>
          <a:lstStyle/>
          <a:p>
            <a:endParaRPr lang="en-US"/>
          </a:p>
        </p:txBody>
      </p:sp>
      <p:sp>
        <p:nvSpPr>
          <p:cNvPr id="186378" name="Line 10"/>
          <p:cNvSpPr>
            <a:spLocks noChangeShapeType="1"/>
          </p:cNvSpPr>
          <p:nvPr/>
        </p:nvSpPr>
        <p:spPr bwMode="auto">
          <a:xfrm flipH="1">
            <a:off x="5546725" y="2474913"/>
            <a:ext cx="42863" cy="3248025"/>
          </a:xfrm>
          <a:prstGeom prst="line">
            <a:avLst/>
          </a:prstGeom>
          <a:noFill/>
          <a:ln w="9525">
            <a:solidFill>
              <a:schemeClr val="hlink"/>
            </a:solidFill>
            <a:round/>
            <a:headEnd/>
            <a:tailEnd/>
          </a:ln>
        </p:spPr>
        <p:txBody>
          <a:bodyPr wrap="none" anchor="ctr"/>
          <a:lstStyle/>
          <a:p>
            <a:endParaRPr lang="en-US"/>
          </a:p>
        </p:txBody>
      </p:sp>
      <p:sp>
        <p:nvSpPr>
          <p:cNvPr id="186379" name="Line 11"/>
          <p:cNvSpPr>
            <a:spLocks noChangeShapeType="1"/>
          </p:cNvSpPr>
          <p:nvPr/>
        </p:nvSpPr>
        <p:spPr bwMode="auto">
          <a:xfrm flipH="1">
            <a:off x="5275263" y="2474913"/>
            <a:ext cx="42862" cy="3248025"/>
          </a:xfrm>
          <a:prstGeom prst="line">
            <a:avLst/>
          </a:prstGeom>
          <a:noFill/>
          <a:ln w="9525">
            <a:solidFill>
              <a:schemeClr val="hlink"/>
            </a:solidFill>
            <a:round/>
            <a:headEnd/>
            <a:tailEnd/>
          </a:ln>
        </p:spPr>
        <p:txBody>
          <a:bodyPr wrap="none" anchor="ctr"/>
          <a:lstStyle/>
          <a:p>
            <a:endParaRPr lang="en-US"/>
          </a:p>
        </p:txBody>
      </p:sp>
      <p:sp>
        <p:nvSpPr>
          <p:cNvPr id="186380" name="Line 12"/>
          <p:cNvSpPr>
            <a:spLocks noChangeShapeType="1"/>
          </p:cNvSpPr>
          <p:nvPr/>
        </p:nvSpPr>
        <p:spPr bwMode="auto">
          <a:xfrm flipH="1">
            <a:off x="6718300" y="2460625"/>
            <a:ext cx="42863" cy="3248025"/>
          </a:xfrm>
          <a:prstGeom prst="line">
            <a:avLst/>
          </a:prstGeom>
          <a:noFill/>
          <a:ln w="28575">
            <a:solidFill>
              <a:schemeClr val="tx1"/>
            </a:solidFill>
            <a:round/>
            <a:headEnd type="triangle" w="med" len="med"/>
            <a:tailEnd type="triangle" w="med" len="med"/>
          </a:ln>
        </p:spPr>
        <p:txBody>
          <a:bodyPr wrap="none" anchor="ctr"/>
          <a:lstStyle/>
          <a:p>
            <a:endParaRPr lang="en-US"/>
          </a:p>
        </p:txBody>
      </p:sp>
      <p:sp>
        <p:nvSpPr>
          <p:cNvPr id="186381" name="Line 13"/>
          <p:cNvSpPr>
            <a:spLocks noChangeShapeType="1"/>
          </p:cNvSpPr>
          <p:nvPr/>
        </p:nvSpPr>
        <p:spPr bwMode="auto">
          <a:xfrm flipH="1">
            <a:off x="7046913" y="2374900"/>
            <a:ext cx="28575" cy="3433763"/>
          </a:xfrm>
          <a:prstGeom prst="line">
            <a:avLst/>
          </a:prstGeom>
          <a:noFill/>
          <a:ln w="9525">
            <a:solidFill>
              <a:schemeClr val="hlink"/>
            </a:solidFill>
            <a:round/>
            <a:headEnd/>
            <a:tailEnd/>
          </a:ln>
        </p:spPr>
        <p:txBody>
          <a:bodyPr wrap="none" anchor="ctr"/>
          <a:lstStyle/>
          <a:p>
            <a:endParaRPr lang="en-US"/>
          </a:p>
        </p:txBody>
      </p:sp>
      <p:sp>
        <p:nvSpPr>
          <p:cNvPr id="186382" name="Line 14"/>
          <p:cNvSpPr>
            <a:spLocks noChangeShapeType="1"/>
          </p:cNvSpPr>
          <p:nvPr/>
        </p:nvSpPr>
        <p:spPr bwMode="auto">
          <a:xfrm flipH="1">
            <a:off x="7361238" y="2476500"/>
            <a:ext cx="42862" cy="3248025"/>
          </a:xfrm>
          <a:prstGeom prst="line">
            <a:avLst/>
          </a:prstGeom>
          <a:noFill/>
          <a:ln w="9525">
            <a:solidFill>
              <a:schemeClr val="hlink"/>
            </a:solidFill>
            <a:round/>
            <a:headEnd/>
            <a:tailEnd/>
          </a:ln>
        </p:spPr>
        <p:txBody>
          <a:bodyPr wrap="none" anchor="ctr"/>
          <a:lstStyle/>
          <a:p>
            <a:endParaRPr lang="en-US"/>
          </a:p>
        </p:txBody>
      </p:sp>
      <p:sp>
        <p:nvSpPr>
          <p:cNvPr id="186383" name="Line 15"/>
          <p:cNvSpPr>
            <a:spLocks noChangeShapeType="1"/>
          </p:cNvSpPr>
          <p:nvPr/>
        </p:nvSpPr>
        <p:spPr bwMode="auto">
          <a:xfrm flipH="1">
            <a:off x="7675563" y="2474913"/>
            <a:ext cx="42862" cy="3248025"/>
          </a:xfrm>
          <a:prstGeom prst="line">
            <a:avLst/>
          </a:prstGeom>
          <a:noFill/>
          <a:ln w="9525">
            <a:solidFill>
              <a:schemeClr val="hlink"/>
            </a:solidFill>
            <a:round/>
            <a:headEnd/>
            <a:tailEnd/>
          </a:ln>
        </p:spPr>
        <p:txBody>
          <a:bodyPr wrap="none" anchor="ctr"/>
          <a:lstStyle/>
          <a:p>
            <a:endParaRPr lang="en-US"/>
          </a:p>
        </p:txBody>
      </p:sp>
      <p:sp>
        <p:nvSpPr>
          <p:cNvPr id="186384" name="Line 16"/>
          <p:cNvSpPr>
            <a:spLocks noChangeShapeType="1"/>
          </p:cNvSpPr>
          <p:nvPr/>
        </p:nvSpPr>
        <p:spPr bwMode="auto">
          <a:xfrm flipH="1">
            <a:off x="7975600" y="2474913"/>
            <a:ext cx="42863" cy="3248025"/>
          </a:xfrm>
          <a:prstGeom prst="line">
            <a:avLst/>
          </a:prstGeom>
          <a:noFill/>
          <a:ln w="9525">
            <a:solidFill>
              <a:schemeClr val="hlink"/>
            </a:solidFill>
            <a:round/>
            <a:headEnd/>
            <a:tailEnd/>
          </a:ln>
        </p:spPr>
        <p:txBody>
          <a:bodyPr wrap="none" anchor="ctr"/>
          <a:lstStyle/>
          <a:p>
            <a:endParaRPr lang="en-US"/>
          </a:p>
        </p:txBody>
      </p:sp>
      <p:sp>
        <p:nvSpPr>
          <p:cNvPr id="186385" name="Line 17"/>
          <p:cNvSpPr>
            <a:spLocks noChangeShapeType="1"/>
          </p:cNvSpPr>
          <p:nvPr/>
        </p:nvSpPr>
        <p:spPr bwMode="auto">
          <a:xfrm flipH="1">
            <a:off x="8318500" y="2474913"/>
            <a:ext cx="42863" cy="3248025"/>
          </a:xfrm>
          <a:prstGeom prst="line">
            <a:avLst/>
          </a:prstGeom>
          <a:noFill/>
          <a:ln w="9525">
            <a:solidFill>
              <a:schemeClr val="hlink"/>
            </a:solidFill>
            <a:round/>
            <a:headEnd/>
            <a:tailEnd/>
          </a:ln>
        </p:spPr>
        <p:txBody>
          <a:bodyPr wrap="none" anchor="ctr"/>
          <a:lstStyle/>
          <a:p>
            <a:endParaRPr lang="en-US"/>
          </a:p>
        </p:txBody>
      </p:sp>
      <p:sp>
        <p:nvSpPr>
          <p:cNvPr id="186386" name="Line 18"/>
          <p:cNvSpPr>
            <a:spLocks noChangeShapeType="1"/>
          </p:cNvSpPr>
          <p:nvPr/>
        </p:nvSpPr>
        <p:spPr bwMode="auto">
          <a:xfrm>
            <a:off x="5251450" y="5211763"/>
            <a:ext cx="3089275" cy="0"/>
          </a:xfrm>
          <a:prstGeom prst="line">
            <a:avLst/>
          </a:prstGeom>
          <a:noFill/>
          <a:ln w="9525">
            <a:solidFill>
              <a:schemeClr val="hlink"/>
            </a:solidFill>
            <a:round/>
            <a:headEnd/>
            <a:tailEnd/>
          </a:ln>
        </p:spPr>
        <p:txBody>
          <a:bodyPr wrap="none" anchor="ctr"/>
          <a:lstStyle/>
          <a:p>
            <a:endParaRPr lang="en-US"/>
          </a:p>
        </p:txBody>
      </p:sp>
      <p:sp>
        <p:nvSpPr>
          <p:cNvPr id="186387" name="Line 19"/>
          <p:cNvSpPr>
            <a:spLocks noChangeShapeType="1"/>
          </p:cNvSpPr>
          <p:nvPr/>
        </p:nvSpPr>
        <p:spPr bwMode="auto">
          <a:xfrm>
            <a:off x="5233988" y="5448300"/>
            <a:ext cx="3089275" cy="0"/>
          </a:xfrm>
          <a:prstGeom prst="line">
            <a:avLst/>
          </a:prstGeom>
          <a:noFill/>
          <a:ln w="9525">
            <a:solidFill>
              <a:schemeClr val="hlink"/>
            </a:solidFill>
            <a:round/>
            <a:headEnd/>
            <a:tailEnd/>
          </a:ln>
        </p:spPr>
        <p:txBody>
          <a:bodyPr wrap="none" anchor="ctr"/>
          <a:lstStyle/>
          <a:p>
            <a:endParaRPr lang="en-US"/>
          </a:p>
        </p:txBody>
      </p:sp>
      <p:sp>
        <p:nvSpPr>
          <p:cNvPr id="186388" name="Line 20"/>
          <p:cNvSpPr>
            <a:spLocks noChangeShapeType="1"/>
          </p:cNvSpPr>
          <p:nvPr/>
        </p:nvSpPr>
        <p:spPr bwMode="auto">
          <a:xfrm>
            <a:off x="5262563" y="5691188"/>
            <a:ext cx="3089275" cy="0"/>
          </a:xfrm>
          <a:prstGeom prst="line">
            <a:avLst/>
          </a:prstGeom>
          <a:noFill/>
          <a:ln w="9525">
            <a:solidFill>
              <a:schemeClr val="hlink"/>
            </a:solidFill>
            <a:round/>
            <a:headEnd/>
            <a:tailEnd/>
          </a:ln>
        </p:spPr>
        <p:txBody>
          <a:bodyPr wrap="none" anchor="ctr"/>
          <a:lstStyle/>
          <a:p>
            <a:endParaRPr lang="en-US"/>
          </a:p>
        </p:txBody>
      </p:sp>
      <p:sp>
        <p:nvSpPr>
          <p:cNvPr id="186389" name="Line 21"/>
          <p:cNvSpPr>
            <a:spLocks noChangeShapeType="1"/>
          </p:cNvSpPr>
          <p:nvPr/>
        </p:nvSpPr>
        <p:spPr bwMode="auto">
          <a:xfrm>
            <a:off x="5218113" y="4676775"/>
            <a:ext cx="3089275" cy="0"/>
          </a:xfrm>
          <a:prstGeom prst="line">
            <a:avLst/>
          </a:prstGeom>
          <a:noFill/>
          <a:ln w="9525">
            <a:solidFill>
              <a:schemeClr val="hlink"/>
            </a:solidFill>
            <a:round/>
            <a:headEnd/>
            <a:tailEnd/>
          </a:ln>
        </p:spPr>
        <p:txBody>
          <a:bodyPr wrap="none" anchor="ctr"/>
          <a:lstStyle/>
          <a:p>
            <a:endParaRPr lang="en-US"/>
          </a:p>
        </p:txBody>
      </p:sp>
      <p:sp>
        <p:nvSpPr>
          <p:cNvPr id="186390" name="Line 22"/>
          <p:cNvSpPr>
            <a:spLocks noChangeShapeType="1"/>
          </p:cNvSpPr>
          <p:nvPr/>
        </p:nvSpPr>
        <p:spPr bwMode="auto">
          <a:xfrm>
            <a:off x="5241925" y="4386263"/>
            <a:ext cx="3176588" cy="14287"/>
          </a:xfrm>
          <a:prstGeom prst="line">
            <a:avLst/>
          </a:prstGeom>
          <a:noFill/>
          <a:ln w="19050">
            <a:solidFill>
              <a:schemeClr val="hlink"/>
            </a:solidFill>
            <a:round/>
            <a:headEnd/>
            <a:tailEnd/>
          </a:ln>
        </p:spPr>
        <p:txBody>
          <a:bodyPr wrap="none" anchor="ctr"/>
          <a:lstStyle/>
          <a:p>
            <a:endParaRPr lang="en-US"/>
          </a:p>
        </p:txBody>
      </p:sp>
      <p:sp>
        <p:nvSpPr>
          <p:cNvPr id="186391" name="Line 23"/>
          <p:cNvSpPr>
            <a:spLocks noChangeShapeType="1"/>
          </p:cNvSpPr>
          <p:nvPr/>
        </p:nvSpPr>
        <p:spPr bwMode="auto">
          <a:xfrm>
            <a:off x="5253038" y="4124325"/>
            <a:ext cx="3089275" cy="0"/>
          </a:xfrm>
          <a:prstGeom prst="line">
            <a:avLst/>
          </a:prstGeom>
          <a:noFill/>
          <a:ln w="9525">
            <a:solidFill>
              <a:schemeClr val="hlink"/>
            </a:solidFill>
            <a:round/>
            <a:headEnd/>
            <a:tailEnd/>
          </a:ln>
        </p:spPr>
        <p:txBody>
          <a:bodyPr wrap="none" anchor="ctr"/>
          <a:lstStyle/>
          <a:p>
            <a:endParaRPr lang="en-US"/>
          </a:p>
        </p:txBody>
      </p:sp>
      <p:sp>
        <p:nvSpPr>
          <p:cNvPr id="186392" name="Line 24"/>
          <p:cNvSpPr>
            <a:spLocks noChangeShapeType="1"/>
          </p:cNvSpPr>
          <p:nvPr/>
        </p:nvSpPr>
        <p:spPr bwMode="auto">
          <a:xfrm>
            <a:off x="5262563" y="3862388"/>
            <a:ext cx="3089275" cy="0"/>
          </a:xfrm>
          <a:prstGeom prst="line">
            <a:avLst/>
          </a:prstGeom>
          <a:noFill/>
          <a:ln w="9525">
            <a:solidFill>
              <a:schemeClr val="hlink"/>
            </a:solidFill>
            <a:round/>
            <a:headEnd/>
            <a:tailEnd/>
          </a:ln>
        </p:spPr>
        <p:txBody>
          <a:bodyPr wrap="none" anchor="ctr"/>
          <a:lstStyle/>
          <a:p>
            <a:endParaRPr lang="en-US"/>
          </a:p>
        </p:txBody>
      </p:sp>
      <p:sp>
        <p:nvSpPr>
          <p:cNvPr id="186393" name="Line 25"/>
          <p:cNvSpPr>
            <a:spLocks noChangeShapeType="1"/>
          </p:cNvSpPr>
          <p:nvPr/>
        </p:nvSpPr>
        <p:spPr bwMode="auto">
          <a:xfrm>
            <a:off x="5314950" y="3600450"/>
            <a:ext cx="3089275" cy="0"/>
          </a:xfrm>
          <a:prstGeom prst="line">
            <a:avLst/>
          </a:prstGeom>
          <a:noFill/>
          <a:ln w="28575">
            <a:solidFill>
              <a:schemeClr val="tx1"/>
            </a:solidFill>
            <a:round/>
            <a:headEnd type="triangle" w="med" len="med"/>
            <a:tailEnd type="triangle" w="med" len="med"/>
          </a:ln>
        </p:spPr>
        <p:txBody>
          <a:bodyPr wrap="none" anchor="ctr"/>
          <a:lstStyle/>
          <a:p>
            <a:endParaRPr lang="en-US"/>
          </a:p>
        </p:txBody>
      </p:sp>
      <p:sp>
        <p:nvSpPr>
          <p:cNvPr id="186394" name="Line 26"/>
          <p:cNvSpPr>
            <a:spLocks noChangeShapeType="1"/>
          </p:cNvSpPr>
          <p:nvPr/>
        </p:nvSpPr>
        <p:spPr bwMode="auto">
          <a:xfrm>
            <a:off x="5281613" y="3352800"/>
            <a:ext cx="3089275" cy="0"/>
          </a:xfrm>
          <a:prstGeom prst="line">
            <a:avLst/>
          </a:prstGeom>
          <a:noFill/>
          <a:ln w="9525">
            <a:solidFill>
              <a:schemeClr val="hlink"/>
            </a:solidFill>
            <a:round/>
            <a:headEnd/>
            <a:tailEnd/>
          </a:ln>
        </p:spPr>
        <p:txBody>
          <a:bodyPr wrap="none" anchor="ctr"/>
          <a:lstStyle/>
          <a:p>
            <a:endParaRPr lang="en-US"/>
          </a:p>
        </p:txBody>
      </p:sp>
      <p:sp>
        <p:nvSpPr>
          <p:cNvPr id="186395" name="Line 27"/>
          <p:cNvSpPr>
            <a:spLocks noChangeShapeType="1"/>
          </p:cNvSpPr>
          <p:nvPr/>
        </p:nvSpPr>
        <p:spPr bwMode="auto">
          <a:xfrm>
            <a:off x="5233988" y="3105150"/>
            <a:ext cx="3089275" cy="0"/>
          </a:xfrm>
          <a:prstGeom prst="line">
            <a:avLst/>
          </a:prstGeom>
          <a:noFill/>
          <a:ln w="9525">
            <a:solidFill>
              <a:schemeClr val="hlink"/>
            </a:solidFill>
            <a:round/>
            <a:headEnd/>
            <a:tailEnd/>
          </a:ln>
        </p:spPr>
        <p:txBody>
          <a:bodyPr wrap="none" anchor="ctr"/>
          <a:lstStyle/>
          <a:p>
            <a:endParaRPr lang="en-US"/>
          </a:p>
        </p:txBody>
      </p:sp>
      <p:sp>
        <p:nvSpPr>
          <p:cNvPr id="186396" name="Line 28"/>
          <p:cNvSpPr>
            <a:spLocks noChangeShapeType="1"/>
          </p:cNvSpPr>
          <p:nvPr/>
        </p:nvSpPr>
        <p:spPr bwMode="auto">
          <a:xfrm>
            <a:off x="5272088" y="2843213"/>
            <a:ext cx="3089275" cy="0"/>
          </a:xfrm>
          <a:prstGeom prst="line">
            <a:avLst/>
          </a:prstGeom>
          <a:noFill/>
          <a:ln w="9525">
            <a:solidFill>
              <a:schemeClr val="hlink"/>
            </a:solidFill>
            <a:round/>
            <a:headEnd/>
            <a:tailEnd/>
          </a:ln>
        </p:spPr>
        <p:txBody>
          <a:bodyPr wrap="none" anchor="ctr"/>
          <a:lstStyle/>
          <a:p>
            <a:endParaRPr lang="en-US"/>
          </a:p>
        </p:txBody>
      </p:sp>
      <p:sp>
        <p:nvSpPr>
          <p:cNvPr id="186397" name="Line 29"/>
          <p:cNvSpPr>
            <a:spLocks noChangeShapeType="1"/>
          </p:cNvSpPr>
          <p:nvPr/>
        </p:nvSpPr>
        <p:spPr bwMode="auto">
          <a:xfrm>
            <a:off x="5267325" y="2581275"/>
            <a:ext cx="3089275" cy="0"/>
          </a:xfrm>
          <a:prstGeom prst="line">
            <a:avLst/>
          </a:prstGeom>
          <a:noFill/>
          <a:ln w="9525">
            <a:solidFill>
              <a:schemeClr val="hlink"/>
            </a:solidFill>
            <a:round/>
            <a:headEnd/>
            <a:tailEnd/>
          </a:ln>
        </p:spPr>
        <p:txBody>
          <a:bodyPr wrap="none" anchor="ctr"/>
          <a:lstStyle/>
          <a:p>
            <a:endParaRPr lang="en-US"/>
          </a:p>
        </p:txBody>
      </p:sp>
      <p:sp>
        <p:nvSpPr>
          <p:cNvPr id="186398" name="Oval 30"/>
          <p:cNvSpPr>
            <a:spLocks noChangeArrowheads="1"/>
          </p:cNvSpPr>
          <p:nvPr/>
        </p:nvSpPr>
        <p:spPr bwMode="auto">
          <a:xfrm>
            <a:off x="6007100" y="3579813"/>
            <a:ext cx="149225" cy="134937"/>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186403" name="Rectangle 35"/>
          <p:cNvSpPr>
            <a:spLocks noChangeArrowheads="1"/>
          </p:cNvSpPr>
          <p:nvPr/>
        </p:nvSpPr>
        <p:spPr bwMode="auto">
          <a:xfrm>
            <a:off x="5448300" y="3609975"/>
            <a:ext cx="704850" cy="366713"/>
          </a:xfrm>
          <a:prstGeom prst="rect">
            <a:avLst/>
          </a:prstGeom>
          <a:noFill/>
          <a:ln w="9525">
            <a:noFill/>
            <a:miter lim="800000"/>
            <a:headEnd/>
            <a:tailEnd/>
          </a:ln>
        </p:spPr>
        <p:txBody>
          <a:bodyPr wrap="none">
            <a:spAutoFit/>
          </a:bodyPr>
          <a:lstStyle/>
          <a:p>
            <a:r>
              <a:rPr lang="en-US" sz="1800" b="1">
                <a:solidFill>
                  <a:srgbClr val="ED0000"/>
                </a:solidFill>
              </a:rPr>
              <a:t>-2.19</a:t>
            </a:r>
          </a:p>
        </p:txBody>
      </p:sp>
      <p:sp>
        <p:nvSpPr>
          <p:cNvPr id="186407" name="Rectangle 39"/>
          <p:cNvSpPr>
            <a:spLocks noChangeArrowheads="1"/>
          </p:cNvSpPr>
          <p:nvPr/>
        </p:nvSpPr>
        <p:spPr bwMode="auto">
          <a:xfrm>
            <a:off x="7843838" y="3562350"/>
            <a:ext cx="311150" cy="366713"/>
          </a:xfrm>
          <a:prstGeom prst="rect">
            <a:avLst/>
          </a:prstGeom>
          <a:noFill/>
          <a:ln w="9525">
            <a:noFill/>
            <a:miter lim="800000"/>
            <a:headEnd/>
            <a:tailEnd/>
          </a:ln>
        </p:spPr>
        <p:txBody>
          <a:bodyPr wrap="none">
            <a:spAutoFit/>
          </a:bodyPr>
          <a:lstStyle/>
          <a:p>
            <a:r>
              <a:rPr lang="en-US" sz="1800" b="1"/>
              <a:t>4</a:t>
            </a:r>
            <a:endParaRPr lang="en-US" sz="2000"/>
          </a:p>
        </p:txBody>
      </p:sp>
      <p:sp>
        <p:nvSpPr>
          <p:cNvPr id="186408" name="Rectangle 40"/>
          <p:cNvSpPr>
            <a:spLocks noChangeArrowheads="1"/>
          </p:cNvSpPr>
          <p:nvPr/>
        </p:nvSpPr>
        <p:spPr bwMode="auto">
          <a:xfrm>
            <a:off x="8348663" y="3533775"/>
            <a:ext cx="292100" cy="457200"/>
          </a:xfrm>
          <a:prstGeom prst="rect">
            <a:avLst/>
          </a:prstGeom>
          <a:noFill/>
          <a:ln w="9525">
            <a:noFill/>
            <a:miter lim="800000"/>
            <a:headEnd/>
            <a:tailEnd/>
          </a:ln>
        </p:spPr>
        <p:txBody>
          <a:bodyPr>
            <a:spAutoFit/>
          </a:bodyPr>
          <a:lstStyle/>
          <a:p>
            <a:r>
              <a:rPr lang="en-US"/>
              <a:t>x</a:t>
            </a:r>
          </a:p>
        </p:txBody>
      </p:sp>
      <p:sp>
        <p:nvSpPr>
          <p:cNvPr id="186409" name="Rectangle 41"/>
          <p:cNvSpPr>
            <a:spLocks noChangeArrowheads="1"/>
          </p:cNvSpPr>
          <p:nvPr/>
        </p:nvSpPr>
        <p:spPr bwMode="auto">
          <a:xfrm>
            <a:off x="6746875" y="2190750"/>
            <a:ext cx="336550" cy="457200"/>
          </a:xfrm>
          <a:prstGeom prst="rect">
            <a:avLst/>
          </a:prstGeom>
          <a:noFill/>
          <a:ln w="9525">
            <a:noFill/>
            <a:miter lim="800000"/>
            <a:headEnd/>
            <a:tailEnd/>
          </a:ln>
        </p:spPr>
        <p:txBody>
          <a:bodyPr wrap="none">
            <a:spAutoFit/>
          </a:bodyPr>
          <a:lstStyle/>
          <a:p>
            <a:r>
              <a:rPr lang="en-US"/>
              <a:t>y</a:t>
            </a:r>
          </a:p>
        </p:txBody>
      </p:sp>
      <p:sp>
        <p:nvSpPr>
          <p:cNvPr id="186411" name="Rectangle 43"/>
          <p:cNvSpPr>
            <a:spLocks noChangeArrowheads="1"/>
          </p:cNvSpPr>
          <p:nvPr/>
        </p:nvSpPr>
        <p:spPr bwMode="auto">
          <a:xfrm>
            <a:off x="6848475" y="3605213"/>
            <a:ext cx="628650" cy="366712"/>
          </a:xfrm>
          <a:prstGeom prst="rect">
            <a:avLst/>
          </a:prstGeom>
          <a:noFill/>
          <a:ln w="9525">
            <a:noFill/>
            <a:miter lim="800000"/>
            <a:headEnd/>
            <a:tailEnd/>
          </a:ln>
        </p:spPr>
        <p:txBody>
          <a:bodyPr wrap="none">
            <a:spAutoFit/>
          </a:bodyPr>
          <a:lstStyle/>
          <a:p>
            <a:r>
              <a:rPr lang="en-US" sz="1800" b="1">
                <a:solidFill>
                  <a:srgbClr val="ED0000"/>
                </a:solidFill>
              </a:rPr>
              <a:t>0.69</a:t>
            </a:r>
            <a:endParaRPr lang="en-US"/>
          </a:p>
        </p:txBody>
      </p:sp>
      <p:sp>
        <p:nvSpPr>
          <p:cNvPr id="186412" name="Oval 44"/>
          <p:cNvSpPr>
            <a:spLocks noChangeArrowheads="1"/>
          </p:cNvSpPr>
          <p:nvPr/>
        </p:nvSpPr>
        <p:spPr bwMode="auto">
          <a:xfrm>
            <a:off x="6888163" y="3532188"/>
            <a:ext cx="149225" cy="134937"/>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186414" name="Freeform 46"/>
          <p:cNvSpPr>
            <a:spLocks/>
          </p:cNvSpPr>
          <p:nvPr/>
        </p:nvSpPr>
        <p:spPr bwMode="auto">
          <a:xfrm>
            <a:off x="5973763" y="2582863"/>
            <a:ext cx="1212850" cy="2078037"/>
          </a:xfrm>
          <a:custGeom>
            <a:avLst/>
            <a:gdLst/>
            <a:ahLst/>
            <a:cxnLst>
              <a:cxn ang="0">
                <a:pos x="0" y="0"/>
              </a:cxn>
              <a:cxn ang="0">
                <a:pos x="73" y="636"/>
              </a:cxn>
              <a:cxn ang="0">
                <a:pos x="282" y="1309"/>
              </a:cxn>
              <a:cxn ang="0">
                <a:pos x="637" y="636"/>
              </a:cxn>
              <a:cxn ang="0">
                <a:pos x="764" y="0"/>
              </a:cxn>
            </a:cxnLst>
            <a:rect l="0" t="0" r="r" b="b"/>
            <a:pathLst>
              <a:path w="764" h="1309">
                <a:moveTo>
                  <a:pt x="0" y="0"/>
                </a:moveTo>
                <a:cubicBezTo>
                  <a:pt x="13" y="209"/>
                  <a:pt x="26" y="418"/>
                  <a:pt x="73" y="636"/>
                </a:cubicBezTo>
                <a:cubicBezTo>
                  <a:pt x="120" y="854"/>
                  <a:pt x="188" y="1309"/>
                  <a:pt x="282" y="1309"/>
                </a:cubicBezTo>
                <a:cubicBezTo>
                  <a:pt x="376" y="1309"/>
                  <a:pt x="557" y="854"/>
                  <a:pt x="637" y="636"/>
                </a:cubicBezTo>
                <a:cubicBezTo>
                  <a:pt x="717" y="418"/>
                  <a:pt x="743" y="106"/>
                  <a:pt x="764" y="0"/>
                </a:cubicBezTo>
              </a:path>
            </a:pathLst>
          </a:custGeom>
          <a:noFill/>
          <a:ln w="28575">
            <a:solidFill>
              <a:schemeClr val="tx1"/>
            </a:solidFill>
            <a:round/>
            <a:headEnd type="triangle" w="med" len="med"/>
            <a:tailEnd type="triangle" w="med" len="med"/>
          </a:ln>
        </p:spPr>
        <p:txBody>
          <a:bodyPr wrap="none" anchor="ctr"/>
          <a:lstStyle/>
          <a:p>
            <a:endParaRPr lang="en-US"/>
          </a:p>
        </p:txBody>
      </p:sp>
      <p:sp>
        <p:nvSpPr>
          <p:cNvPr id="186415" name="Rectangle 47"/>
          <p:cNvSpPr>
            <a:spLocks noChangeArrowheads="1"/>
          </p:cNvSpPr>
          <p:nvPr/>
        </p:nvSpPr>
        <p:spPr bwMode="auto">
          <a:xfrm>
            <a:off x="4410075" y="3822700"/>
            <a:ext cx="184150" cy="457200"/>
          </a:xfrm>
          <a:prstGeom prst="rect">
            <a:avLst/>
          </a:prstGeom>
          <a:noFill/>
          <a:ln w="9525">
            <a:noFill/>
            <a:miter lim="800000"/>
            <a:headEnd/>
            <a:tailEnd/>
          </a:ln>
        </p:spPr>
        <p:txBody>
          <a:bodyPr wrap="none">
            <a:spAutoFit/>
          </a:bodyPr>
          <a:lstStyle/>
          <a:p>
            <a:endParaRPr lang="en-US"/>
          </a:p>
        </p:txBody>
      </p:sp>
      <p:sp>
        <p:nvSpPr>
          <p:cNvPr id="186417" name="Rectangle 49"/>
          <p:cNvSpPr>
            <a:spLocks noChangeArrowheads="1"/>
          </p:cNvSpPr>
          <p:nvPr/>
        </p:nvSpPr>
        <p:spPr bwMode="auto">
          <a:xfrm>
            <a:off x="6416675" y="3187700"/>
            <a:ext cx="311150" cy="366713"/>
          </a:xfrm>
          <a:prstGeom prst="rect">
            <a:avLst/>
          </a:prstGeom>
          <a:noFill/>
          <a:ln w="9525">
            <a:noFill/>
            <a:miter lim="800000"/>
            <a:headEnd/>
            <a:tailEnd/>
          </a:ln>
        </p:spPr>
        <p:txBody>
          <a:bodyPr wrap="none">
            <a:spAutoFit/>
          </a:bodyPr>
          <a:lstStyle/>
          <a:p>
            <a:r>
              <a:rPr lang="en-US" sz="1800" b="1"/>
              <a:t>1</a:t>
            </a:r>
          </a:p>
        </p:txBody>
      </p:sp>
      <p:sp>
        <p:nvSpPr>
          <p:cNvPr id="186418" name="Rectangle 50"/>
          <p:cNvSpPr>
            <a:spLocks noChangeArrowheads="1"/>
          </p:cNvSpPr>
          <p:nvPr/>
        </p:nvSpPr>
        <p:spPr bwMode="auto">
          <a:xfrm>
            <a:off x="542925" y="2282825"/>
            <a:ext cx="4700588" cy="4479925"/>
          </a:xfrm>
          <a:prstGeom prst="rect">
            <a:avLst/>
          </a:prstGeom>
          <a:noFill/>
          <a:ln w="9525">
            <a:noFill/>
            <a:miter lim="800000"/>
            <a:headEnd/>
            <a:tailEnd/>
          </a:ln>
        </p:spPr>
        <p:txBody>
          <a:bodyPr>
            <a:spAutoFit/>
          </a:bodyPr>
          <a:lstStyle/>
          <a:p>
            <a:pPr marL="457200" indent="-457200">
              <a:buFont typeface="Arial" charset="0"/>
              <a:buAutoNum type="arabicPeriod"/>
            </a:pPr>
            <a:r>
              <a:rPr lang="en-US" sz="2000"/>
              <a:t>Sketch a parabola that </a:t>
            </a:r>
            <a:r>
              <a:rPr lang="en-US" sz="2000">
                <a:solidFill>
                  <a:schemeClr val="folHlink"/>
                </a:solidFill>
              </a:rPr>
              <a:t>opens up and has 0.69 and -2.19 as x-intercepts.</a:t>
            </a:r>
            <a:br>
              <a:rPr lang="en-US" sz="2000">
                <a:solidFill>
                  <a:schemeClr val="folHlink"/>
                </a:solidFill>
              </a:rPr>
            </a:br>
            <a:endParaRPr lang="en-US" sz="2000">
              <a:solidFill>
                <a:schemeClr val="folHlink"/>
              </a:solidFill>
            </a:endParaRPr>
          </a:p>
          <a:p>
            <a:pPr marL="457200" indent="-457200">
              <a:buFont typeface="Arial" charset="0"/>
              <a:buAutoNum type="arabicPeriod"/>
            </a:pPr>
            <a:r>
              <a:rPr lang="en-US" sz="2000"/>
              <a:t>The </a:t>
            </a:r>
            <a:r>
              <a:rPr lang="en-US" sz="2000">
                <a:solidFill>
                  <a:schemeClr val="folHlink"/>
                </a:solidFill>
              </a:rPr>
              <a:t>graph lies on and above the x-axis</a:t>
            </a:r>
            <a:r>
              <a:rPr lang="en-US" sz="2000"/>
              <a:t> to the left of ( and including) x = -2.19 and to the right of ( and including) x = 0.69.</a:t>
            </a:r>
            <a:br>
              <a:rPr lang="en-US" sz="2000"/>
            </a:br>
            <a:endParaRPr lang="en-US" sz="2000"/>
          </a:p>
          <a:p>
            <a:pPr marL="457200" indent="-457200">
              <a:buFont typeface="Arial" charset="0"/>
              <a:buAutoNum type="arabicPeriod"/>
            </a:pPr>
            <a:r>
              <a:rPr lang="en-US" sz="2000"/>
              <a:t>The </a:t>
            </a:r>
            <a:r>
              <a:rPr lang="en-US" sz="2000">
                <a:solidFill>
                  <a:schemeClr val="folHlink"/>
                </a:solidFill>
              </a:rPr>
              <a:t>solution of the given inequality is approximately x ≤ -2.19 or x ≥ 0.69.</a:t>
            </a:r>
          </a:p>
          <a:p>
            <a:pPr marL="457200" indent="-457200"/>
            <a:endParaRPr lang="en-US"/>
          </a:p>
          <a:p>
            <a:pPr marL="457200" indent="-457200"/>
            <a:endParaRPr lang="en-US"/>
          </a:p>
        </p:txBody>
      </p:sp>
    </p:spTree>
  </p:cSld>
  <p:clrMapOvr>
    <a:masterClrMapping/>
  </p:clrMapOvr>
  <p:timing>
    <p:tnLst>
      <p:par>
        <p:cTn xmlns:p14="http://schemas.microsoft.com/office/powerpoint/2010/mai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r>
              <a:rPr lang="en-US" sz="3600"/>
              <a:t>SOLVING A QUADRATIC INEQUALITY ALGEBRAICALLY</a:t>
            </a:r>
            <a:endParaRPr lang="en-US"/>
          </a:p>
        </p:txBody>
      </p:sp>
      <p:sp>
        <p:nvSpPr>
          <p:cNvPr id="74755" name="Rectangle 3"/>
          <p:cNvSpPr>
            <a:spLocks noChangeArrowheads="1"/>
          </p:cNvSpPr>
          <p:nvPr/>
        </p:nvSpPr>
        <p:spPr bwMode="auto">
          <a:xfrm>
            <a:off x="644525" y="1974850"/>
            <a:ext cx="8129588" cy="3749675"/>
          </a:xfrm>
          <a:prstGeom prst="rect">
            <a:avLst/>
          </a:prstGeom>
          <a:noFill/>
          <a:ln w="9525">
            <a:noFill/>
            <a:miter lim="800000"/>
            <a:headEnd/>
            <a:tailEnd/>
          </a:ln>
        </p:spPr>
        <p:txBody>
          <a:bodyPr>
            <a:spAutoFit/>
          </a:bodyPr>
          <a:lstStyle/>
          <a:p>
            <a:r>
              <a:rPr lang="en-US" sz="2000"/>
              <a:t>Solve:</a:t>
            </a:r>
          </a:p>
          <a:p>
            <a:r>
              <a:rPr lang="en-US" sz="2000"/>
              <a:t>x</a:t>
            </a:r>
            <a:r>
              <a:rPr lang="en-US" sz="2000" baseline="30000"/>
              <a:t>2</a:t>
            </a:r>
            <a:r>
              <a:rPr lang="en-US" sz="2000"/>
              <a:t> + 2x ≤ 8  </a:t>
            </a:r>
          </a:p>
          <a:p>
            <a:endParaRPr lang="en-US" sz="2000"/>
          </a:p>
          <a:p>
            <a:r>
              <a:rPr lang="en-US" sz="2000">
                <a:solidFill>
                  <a:schemeClr val="folHlink"/>
                </a:solidFill>
              </a:rPr>
              <a:t>Solution:</a:t>
            </a:r>
            <a:endParaRPr lang="en-US" sz="2000"/>
          </a:p>
          <a:p>
            <a:r>
              <a:rPr lang="en-US" sz="2000"/>
              <a:t>First replace the inequality symbol with equal sign.</a:t>
            </a:r>
          </a:p>
          <a:p>
            <a:r>
              <a:rPr lang="en-US" sz="2000"/>
              <a:t>x</a:t>
            </a:r>
            <a:r>
              <a:rPr lang="en-US" sz="2000" baseline="30000"/>
              <a:t>2</a:t>
            </a:r>
            <a:r>
              <a:rPr lang="en-US" sz="2000"/>
              <a:t> + 2x = 8</a:t>
            </a:r>
          </a:p>
          <a:p>
            <a:r>
              <a:rPr lang="en-US" sz="2000"/>
              <a:t>x</a:t>
            </a:r>
            <a:r>
              <a:rPr lang="en-US" sz="2000" baseline="30000"/>
              <a:t>2</a:t>
            </a:r>
            <a:r>
              <a:rPr lang="en-US" sz="2000"/>
              <a:t> + 2x - 8 = 0</a:t>
            </a:r>
          </a:p>
          <a:p>
            <a:r>
              <a:rPr lang="en-US" sz="2000"/>
              <a:t>(x+4)(x-2) = 0</a:t>
            </a:r>
          </a:p>
          <a:p>
            <a:r>
              <a:rPr lang="en-US" sz="2000"/>
              <a:t>x = - 4    or x = 2</a:t>
            </a:r>
          </a:p>
          <a:p>
            <a:endParaRPr lang="en-US" sz="2000"/>
          </a:p>
          <a:p>
            <a:r>
              <a:rPr lang="en-US" sz="2000"/>
              <a:t>The </a:t>
            </a:r>
            <a:r>
              <a:rPr lang="en-US" sz="2000">
                <a:solidFill>
                  <a:schemeClr val="folHlink"/>
                </a:solidFill>
              </a:rPr>
              <a:t>numbers -4 and 2 are the critical x-values</a:t>
            </a:r>
            <a:r>
              <a:rPr lang="en-US" sz="2000"/>
              <a:t> of the inequality x</a:t>
            </a:r>
            <a:r>
              <a:rPr lang="en-US" sz="2000" baseline="30000"/>
              <a:t>2</a:t>
            </a:r>
            <a:r>
              <a:rPr lang="en-US" sz="2000"/>
              <a:t> + 2x ≤ 8. Plot -4 and 2 on a number line.</a:t>
            </a:r>
            <a:r>
              <a:rPr lang="en-US"/>
              <a:t>  </a:t>
            </a:r>
          </a:p>
        </p:txBody>
      </p:sp>
    </p:spTree>
  </p:cSld>
  <p:clrMapOvr>
    <a:masterClrMapping/>
  </p:clrMapOvr>
  <p:timing>
    <p:tnLst>
      <p:par>
        <p:cTn xmlns:p14="http://schemas.microsoft.com/office/powerpoint/2010/mai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2"/>
          <p:cNvSpPr>
            <a:spLocks noGrp="1" noChangeArrowheads="1"/>
          </p:cNvSpPr>
          <p:nvPr>
            <p:ph type="title"/>
          </p:nvPr>
        </p:nvSpPr>
        <p:spPr>
          <a:xfrm>
            <a:off x="700088" y="669925"/>
            <a:ext cx="7772400" cy="1143000"/>
          </a:xfrm>
        </p:spPr>
        <p:txBody>
          <a:bodyPr/>
          <a:lstStyle/>
          <a:p>
            <a:r>
              <a:rPr lang="en-US"/>
              <a:t>SOLUTION (contd.)</a:t>
            </a:r>
          </a:p>
        </p:txBody>
      </p:sp>
      <p:sp>
        <p:nvSpPr>
          <p:cNvPr id="160771" name="Line 3"/>
          <p:cNvSpPr>
            <a:spLocks noChangeShapeType="1"/>
          </p:cNvSpPr>
          <p:nvPr/>
        </p:nvSpPr>
        <p:spPr bwMode="auto">
          <a:xfrm>
            <a:off x="1139825" y="2776538"/>
            <a:ext cx="5310188" cy="14287"/>
          </a:xfrm>
          <a:prstGeom prst="line">
            <a:avLst/>
          </a:prstGeom>
          <a:noFill/>
          <a:ln w="9525">
            <a:solidFill>
              <a:schemeClr val="tx1"/>
            </a:solidFill>
            <a:round/>
            <a:headEnd type="triangle" w="med" len="med"/>
            <a:tailEnd type="triangle" w="med" len="med"/>
          </a:ln>
        </p:spPr>
        <p:txBody>
          <a:bodyPr wrap="none" anchor="ctr"/>
          <a:lstStyle/>
          <a:p>
            <a:endParaRPr lang="en-US"/>
          </a:p>
        </p:txBody>
      </p:sp>
      <p:sp>
        <p:nvSpPr>
          <p:cNvPr id="160773" name="Line 5"/>
          <p:cNvSpPr>
            <a:spLocks noChangeShapeType="1"/>
          </p:cNvSpPr>
          <p:nvPr/>
        </p:nvSpPr>
        <p:spPr bwMode="auto">
          <a:xfrm>
            <a:off x="1695450" y="2714625"/>
            <a:ext cx="0" cy="144463"/>
          </a:xfrm>
          <a:prstGeom prst="line">
            <a:avLst/>
          </a:prstGeom>
          <a:noFill/>
          <a:ln w="9525">
            <a:solidFill>
              <a:schemeClr val="tx1"/>
            </a:solidFill>
            <a:round/>
            <a:headEnd/>
            <a:tailEnd/>
          </a:ln>
        </p:spPr>
        <p:txBody>
          <a:bodyPr wrap="none" anchor="ctr"/>
          <a:lstStyle/>
          <a:p>
            <a:endParaRPr lang="en-US"/>
          </a:p>
        </p:txBody>
      </p:sp>
      <p:sp>
        <p:nvSpPr>
          <p:cNvPr id="160774" name="Line 6"/>
          <p:cNvSpPr>
            <a:spLocks noChangeShapeType="1"/>
          </p:cNvSpPr>
          <p:nvPr/>
        </p:nvSpPr>
        <p:spPr bwMode="auto">
          <a:xfrm>
            <a:off x="2033588" y="2724150"/>
            <a:ext cx="0" cy="144463"/>
          </a:xfrm>
          <a:prstGeom prst="line">
            <a:avLst/>
          </a:prstGeom>
          <a:noFill/>
          <a:ln w="9525">
            <a:solidFill>
              <a:schemeClr val="tx1"/>
            </a:solidFill>
            <a:round/>
            <a:headEnd/>
            <a:tailEnd/>
          </a:ln>
        </p:spPr>
        <p:txBody>
          <a:bodyPr wrap="none" anchor="ctr"/>
          <a:lstStyle/>
          <a:p>
            <a:endParaRPr lang="en-US"/>
          </a:p>
        </p:txBody>
      </p:sp>
      <p:sp>
        <p:nvSpPr>
          <p:cNvPr id="160775" name="Line 7"/>
          <p:cNvSpPr>
            <a:spLocks noChangeShapeType="1"/>
          </p:cNvSpPr>
          <p:nvPr/>
        </p:nvSpPr>
        <p:spPr bwMode="auto">
          <a:xfrm>
            <a:off x="2400300" y="2733675"/>
            <a:ext cx="0" cy="144463"/>
          </a:xfrm>
          <a:prstGeom prst="line">
            <a:avLst/>
          </a:prstGeom>
          <a:noFill/>
          <a:ln w="9525">
            <a:solidFill>
              <a:schemeClr val="tx1"/>
            </a:solidFill>
            <a:round/>
            <a:headEnd/>
            <a:tailEnd/>
          </a:ln>
        </p:spPr>
        <p:txBody>
          <a:bodyPr wrap="none" anchor="ctr"/>
          <a:lstStyle/>
          <a:p>
            <a:endParaRPr lang="en-US"/>
          </a:p>
        </p:txBody>
      </p:sp>
      <p:sp>
        <p:nvSpPr>
          <p:cNvPr id="160776" name="Line 8"/>
          <p:cNvSpPr>
            <a:spLocks noChangeShapeType="1"/>
          </p:cNvSpPr>
          <p:nvPr/>
        </p:nvSpPr>
        <p:spPr bwMode="auto">
          <a:xfrm>
            <a:off x="2781300" y="2714625"/>
            <a:ext cx="0" cy="144463"/>
          </a:xfrm>
          <a:prstGeom prst="line">
            <a:avLst/>
          </a:prstGeom>
          <a:noFill/>
          <a:ln w="9525">
            <a:solidFill>
              <a:schemeClr val="tx1"/>
            </a:solidFill>
            <a:round/>
            <a:headEnd/>
            <a:tailEnd/>
          </a:ln>
        </p:spPr>
        <p:txBody>
          <a:bodyPr wrap="none" anchor="ctr"/>
          <a:lstStyle/>
          <a:p>
            <a:endParaRPr lang="en-US"/>
          </a:p>
        </p:txBody>
      </p:sp>
      <p:sp>
        <p:nvSpPr>
          <p:cNvPr id="160777" name="Line 9"/>
          <p:cNvSpPr>
            <a:spLocks noChangeShapeType="1"/>
          </p:cNvSpPr>
          <p:nvPr/>
        </p:nvSpPr>
        <p:spPr bwMode="auto">
          <a:xfrm>
            <a:off x="3148013" y="2738438"/>
            <a:ext cx="0" cy="144462"/>
          </a:xfrm>
          <a:prstGeom prst="line">
            <a:avLst/>
          </a:prstGeom>
          <a:noFill/>
          <a:ln w="9525">
            <a:solidFill>
              <a:schemeClr val="tx1"/>
            </a:solidFill>
            <a:round/>
            <a:headEnd/>
            <a:tailEnd/>
          </a:ln>
        </p:spPr>
        <p:txBody>
          <a:bodyPr wrap="none" anchor="ctr"/>
          <a:lstStyle/>
          <a:p>
            <a:endParaRPr lang="en-US"/>
          </a:p>
        </p:txBody>
      </p:sp>
      <p:sp>
        <p:nvSpPr>
          <p:cNvPr id="160778" name="Line 10"/>
          <p:cNvSpPr>
            <a:spLocks noChangeShapeType="1"/>
          </p:cNvSpPr>
          <p:nvPr/>
        </p:nvSpPr>
        <p:spPr bwMode="auto">
          <a:xfrm>
            <a:off x="3471863" y="2733675"/>
            <a:ext cx="0" cy="144463"/>
          </a:xfrm>
          <a:prstGeom prst="line">
            <a:avLst/>
          </a:prstGeom>
          <a:noFill/>
          <a:ln w="9525">
            <a:solidFill>
              <a:schemeClr val="tx1"/>
            </a:solidFill>
            <a:round/>
            <a:headEnd/>
            <a:tailEnd/>
          </a:ln>
        </p:spPr>
        <p:txBody>
          <a:bodyPr wrap="none" anchor="ctr"/>
          <a:lstStyle/>
          <a:p>
            <a:endParaRPr lang="en-US"/>
          </a:p>
        </p:txBody>
      </p:sp>
      <p:sp>
        <p:nvSpPr>
          <p:cNvPr id="160779" name="Line 11"/>
          <p:cNvSpPr>
            <a:spLocks noChangeShapeType="1"/>
          </p:cNvSpPr>
          <p:nvPr/>
        </p:nvSpPr>
        <p:spPr bwMode="auto">
          <a:xfrm>
            <a:off x="3810000" y="2728913"/>
            <a:ext cx="0" cy="144462"/>
          </a:xfrm>
          <a:prstGeom prst="line">
            <a:avLst/>
          </a:prstGeom>
          <a:noFill/>
          <a:ln w="9525">
            <a:solidFill>
              <a:schemeClr val="tx1"/>
            </a:solidFill>
            <a:round/>
            <a:headEnd/>
            <a:tailEnd/>
          </a:ln>
        </p:spPr>
        <p:txBody>
          <a:bodyPr wrap="none" anchor="ctr"/>
          <a:lstStyle/>
          <a:p>
            <a:endParaRPr lang="en-US"/>
          </a:p>
        </p:txBody>
      </p:sp>
      <p:sp>
        <p:nvSpPr>
          <p:cNvPr id="160780" name="Line 12"/>
          <p:cNvSpPr>
            <a:spLocks noChangeShapeType="1"/>
          </p:cNvSpPr>
          <p:nvPr/>
        </p:nvSpPr>
        <p:spPr bwMode="auto">
          <a:xfrm>
            <a:off x="4133850" y="2724150"/>
            <a:ext cx="0" cy="144463"/>
          </a:xfrm>
          <a:prstGeom prst="line">
            <a:avLst/>
          </a:prstGeom>
          <a:noFill/>
          <a:ln w="9525">
            <a:solidFill>
              <a:schemeClr val="tx1"/>
            </a:solidFill>
            <a:round/>
            <a:headEnd/>
            <a:tailEnd/>
          </a:ln>
        </p:spPr>
        <p:txBody>
          <a:bodyPr wrap="none" anchor="ctr"/>
          <a:lstStyle/>
          <a:p>
            <a:endParaRPr lang="en-US"/>
          </a:p>
        </p:txBody>
      </p:sp>
      <p:sp>
        <p:nvSpPr>
          <p:cNvPr id="160781" name="Line 13"/>
          <p:cNvSpPr>
            <a:spLocks noChangeShapeType="1"/>
          </p:cNvSpPr>
          <p:nvPr/>
        </p:nvSpPr>
        <p:spPr bwMode="auto">
          <a:xfrm>
            <a:off x="4486275" y="2719388"/>
            <a:ext cx="0" cy="144462"/>
          </a:xfrm>
          <a:prstGeom prst="line">
            <a:avLst/>
          </a:prstGeom>
          <a:noFill/>
          <a:ln w="9525">
            <a:solidFill>
              <a:schemeClr val="tx1"/>
            </a:solidFill>
            <a:round/>
            <a:headEnd/>
            <a:tailEnd/>
          </a:ln>
        </p:spPr>
        <p:txBody>
          <a:bodyPr wrap="none" anchor="ctr"/>
          <a:lstStyle/>
          <a:p>
            <a:endParaRPr lang="en-US"/>
          </a:p>
        </p:txBody>
      </p:sp>
      <p:sp>
        <p:nvSpPr>
          <p:cNvPr id="160782" name="Line 14"/>
          <p:cNvSpPr>
            <a:spLocks noChangeShapeType="1"/>
          </p:cNvSpPr>
          <p:nvPr/>
        </p:nvSpPr>
        <p:spPr bwMode="auto">
          <a:xfrm>
            <a:off x="4824413" y="2686050"/>
            <a:ext cx="0" cy="144463"/>
          </a:xfrm>
          <a:prstGeom prst="line">
            <a:avLst/>
          </a:prstGeom>
          <a:noFill/>
          <a:ln w="9525">
            <a:solidFill>
              <a:schemeClr val="tx1"/>
            </a:solidFill>
            <a:round/>
            <a:headEnd/>
            <a:tailEnd/>
          </a:ln>
        </p:spPr>
        <p:txBody>
          <a:bodyPr wrap="none" anchor="ctr"/>
          <a:lstStyle/>
          <a:p>
            <a:endParaRPr lang="en-US"/>
          </a:p>
        </p:txBody>
      </p:sp>
      <p:sp>
        <p:nvSpPr>
          <p:cNvPr id="160783" name="Line 15"/>
          <p:cNvSpPr>
            <a:spLocks noChangeShapeType="1"/>
          </p:cNvSpPr>
          <p:nvPr/>
        </p:nvSpPr>
        <p:spPr bwMode="auto">
          <a:xfrm>
            <a:off x="5176838" y="2695575"/>
            <a:ext cx="0" cy="144463"/>
          </a:xfrm>
          <a:prstGeom prst="line">
            <a:avLst/>
          </a:prstGeom>
          <a:noFill/>
          <a:ln w="9525">
            <a:solidFill>
              <a:schemeClr val="tx1"/>
            </a:solidFill>
            <a:round/>
            <a:headEnd/>
            <a:tailEnd/>
          </a:ln>
        </p:spPr>
        <p:txBody>
          <a:bodyPr wrap="none" anchor="ctr"/>
          <a:lstStyle/>
          <a:p>
            <a:endParaRPr lang="en-US"/>
          </a:p>
        </p:txBody>
      </p:sp>
      <p:sp>
        <p:nvSpPr>
          <p:cNvPr id="160784" name="Line 16"/>
          <p:cNvSpPr>
            <a:spLocks noChangeShapeType="1"/>
          </p:cNvSpPr>
          <p:nvPr/>
        </p:nvSpPr>
        <p:spPr bwMode="auto">
          <a:xfrm>
            <a:off x="5486400" y="2705100"/>
            <a:ext cx="0" cy="144463"/>
          </a:xfrm>
          <a:prstGeom prst="line">
            <a:avLst/>
          </a:prstGeom>
          <a:noFill/>
          <a:ln w="9525">
            <a:solidFill>
              <a:schemeClr val="tx1"/>
            </a:solidFill>
            <a:round/>
            <a:headEnd/>
            <a:tailEnd/>
          </a:ln>
        </p:spPr>
        <p:txBody>
          <a:bodyPr wrap="none" anchor="ctr"/>
          <a:lstStyle/>
          <a:p>
            <a:endParaRPr lang="en-US"/>
          </a:p>
        </p:txBody>
      </p:sp>
      <p:sp>
        <p:nvSpPr>
          <p:cNvPr id="160785" name="Line 17"/>
          <p:cNvSpPr>
            <a:spLocks noChangeShapeType="1"/>
          </p:cNvSpPr>
          <p:nvPr/>
        </p:nvSpPr>
        <p:spPr bwMode="auto">
          <a:xfrm>
            <a:off x="5795963" y="2728913"/>
            <a:ext cx="0" cy="144462"/>
          </a:xfrm>
          <a:prstGeom prst="line">
            <a:avLst/>
          </a:prstGeom>
          <a:noFill/>
          <a:ln w="9525">
            <a:solidFill>
              <a:schemeClr val="tx1"/>
            </a:solidFill>
            <a:round/>
            <a:headEnd/>
            <a:tailEnd/>
          </a:ln>
        </p:spPr>
        <p:txBody>
          <a:bodyPr wrap="none" anchor="ctr"/>
          <a:lstStyle/>
          <a:p>
            <a:endParaRPr lang="en-US"/>
          </a:p>
        </p:txBody>
      </p:sp>
      <p:sp>
        <p:nvSpPr>
          <p:cNvPr id="160788" name="Rectangle 20"/>
          <p:cNvSpPr>
            <a:spLocks noChangeArrowheads="1"/>
          </p:cNvSpPr>
          <p:nvPr/>
        </p:nvSpPr>
        <p:spPr bwMode="auto">
          <a:xfrm>
            <a:off x="1509713" y="2905125"/>
            <a:ext cx="4516437" cy="366713"/>
          </a:xfrm>
          <a:prstGeom prst="rect">
            <a:avLst/>
          </a:prstGeom>
          <a:noFill/>
          <a:ln w="9525">
            <a:noFill/>
            <a:miter lim="800000"/>
            <a:headEnd/>
            <a:tailEnd/>
          </a:ln>
        </p:spPr>
        <p:txBody>
          <a:bodyPr wrap="none">
            <a:spAutoFit/>
          </a:bodyPr>
          <a:lstStyle/>
          <a:p>
            <a:r>
              <a:rPr lang="en-US" sz="1800"/>
              <a:t>-6  </a:t>
            </a:r>
            <a:r>
              <a:rPr lang="en-US" sz="1800">
                <a:solidFill>
                  <a:schemeClr val="folHlink"/>
                </a:solidFill>
              </a:rPr>
              <a:t>-5</a:t>
            </a:r>
            <a:r>
              <a:rPr lang="en-US" sz="1800"/>
              <a:t> </a:t>
            </a:r>
            <a:r>
              <a:rPr lang="en-US" sz="1800" b="1"/>
              <a:t> -4</a:t>
            </a:r>
            <a:r>
              <a:rPr lang="en-US" sz="1800"/>
              <a:t>   -3   -2  -1  </a:t>
            </a:r>
            <a:r>
              <a:rPr lang="en-US" sz="1800">
                <a:solidFill>
                  <a:schemeClr val="folHlink"/>
                </a:solidFill>
              </a:rPr>
              <a:t>0</a:t>
            </a:r>
            <a:r>
              <a:rPr lang="en-US" sz="1800"/>
              <a:t>   1  </a:t>
            </a:r>
            <a:r>
              <a:rPr lang="en-US" sz="1800" b="1"/>
              <a:t> 2</a:t>
            </a:r>
            <a:r>
              <a:rPr lang="en-US" sz="1800"/>
              <a:t>   </a:t>
            </a:r>
            <a:r>
              <a:rPr lang="en-US" sz="1800">
                <a:solidFill>
                  <a:schemeClr val="folHlink"/>
                </a:solidFill>
              </a:rPr>
              <a:t>3</a:t>
            </a:r>
            <a:r>
              <a:rPr lang="en-US" sz="1800"/>
              <a:t>    4   5   6  </a:t>
            </a:r>
            <a:endParaRPr lang="en-US"/>
          </a:p>
        </p:txBody>
      </p:sp>
      <p:sp>
        <p:nvSpPr>
          <p:cNvPr id="160790" name="Line 22"/>
          <p:cNvSpPr>
            <a:spLocks noChangeShapeType="1"/>
          </p:cNvSpPr>
          <p:nvPr/>
        </p:nvSpPr>
        <p:spPr bwMode="auto">
          <a:xfrm>
            <a:off x="2409825" y="2776538"/>
            <a:ext cx="2063750" cy="0"/>
          </a:xfrm>
          <a:prstGeom prst="line">
            <a:avLst/>
          </a:prstGeom>
          <a:noFill/>
          <a:ln w="57150">
            <a:solidFill>
              <a:schemeClr val="hlink"/>
            </a:solidFill>
            <a:round/>
            <a:headEnd/>
            <a:tailEnd/>
          </a:ln>
        </p:spPr>
        <p:txBody>
          <a:bodyPr wrap="none" anchor="ctr"/>
          <a:lstStyle/>
          <a:p>
            <a:endParaRPr lang="en-US"/>
          </a:p>
        </p:txBody>
      </p:sp>
      <p:sp>
        <p:nvSpPr>
          <p:cNvPr id="160791" name="Rectangle 23"/>
          <p:cNvSpPr>
            <a:spLocks noChangeArrowheads="1"/>
          </p:cNvSpPr>
          <p:nvPr/>
        </p:nvSpPr>
        <p:spPr bwMode="auto">
          <a:xfrm>
            <a:off x="846138" y="3352800"/>
            <a:ext cx="7847012" cy="2647950"/>
          </a:xfrm>
          <a:prstGeom prst="rect">
            <a:avLst/>
          </a:prstGeom>
          <a:noFill/>
          <a:ln w="9525">
            <a:noFill/>
            <a:miter lim="800000"/>
            <a:headEnd/>
            <a:tailEnd/>
          </a:ln>
        </p:spPr>
        <p:txBody>
          <a:bodyPr>
            <a:spAutoFit/>
          </a:bodyPr>
          <a:lstStyle/>
          <a:p>
            <a:r>
              <a:rPr lang="en-US"/>
              <a:t>These critical x-values partition the number line into three intervals.</a:t>
            </a:r>
            <a:br>
              <a:rPr lang="en-US"/>
            </a:br>
            <a:endParaRPr lang="en-US"/>
          </a:p>
          <a:p>
            <a:r>
              <a:rPr lang="en-US"/>
              <a:t>Test x = -5,  (-5)</a:t>
            </a:r>
            <a:r>
              <a:rPr lang="en-US" baseline="30000"/>
              <a:t>2</a:t>
            </a:r>
            <a:r>
              <a:rPr lang="en-US"/>
              <a:t> + 2(-5) = 15 ≤ 8</a:t>
            </a:r>
          </a:p>
          <a:p>
            <a:r>
              <a:rPr lang="en-US"/>
              <a:t>Test x = 0,     (0)</a:t>
            </a:r>
            <a:r>
              <a:rPr lang="en-US" baseline="30000"/>
              <a:t>2 </a:t>
            </a:r>
            <a:r>
              <a:rPr lang="en-US"/>
              <a:t>+2(0)   = 0</a:t>
            </a:r>
            <a:r>
              <a:rPr lang="en-US" baseline="30000"/>
              <a:t> </a:t>
            </a:r>
            <a:r>
              <a:rPr lang="en-US"/>
              <a:t>≤ 8</a:t>
            </a:r>
          </a:p>
          <a:p>
            <a:r>
              <a:rPr lang="en-US"/>
              <a:t>Test x = -3,   (3)</a:t>
            </a:r>
            <a:r>
              <a:rPr lang="en-US" baseline="30000"/>
              <a:t>2</a:t>
            </a:r>
            <a:r>
              <a:rPr lang="en-US"/>
              <a:t> + 2(3)  = 15 ≤ 8</a:t>
            </a:r>
          </a:p>
          <a:p>
            <a:r>
              <a:rPr lang="en-US"/>
              <a:t>Hence </a:t>
            </a:r>
            <a:r>
              <a:rPr lang="en-US">
                <a:solidFill>
                  <a:schemeClr val="folHlink"/>
                </a:solidFill>
              </a:rPr>
              <a:t>the solution is -4 ≤  x ≤ 2.</a:t>
            </a:r>
          </a:p>
        </p:txBody>
      </p:sp>
      <p:sp>
        <p:nvSpPr>
          <p:cNvPr id="160792" name="Line 24"/>
          <p:cNvSpPr>
            <a:spLocks noChangeShapeType="1"/>
          </p:cNvSpPr>
          <p:nvPr/>
        </p:nvSpPr>
        <p:spPr bwMode="auto">
          <a:xfrm flipH="1">
            <a:off x="5035550" y="4437063"/>
            <a:ext cx="144463" cy="360362"/>
          </a:xfrm>
          <a:prstGeom prst="line">
            <a:avLst/>
          </a:prstGeom>
          <a:noFill/>
          <a:ln w="28575">
            <a:solidFill>
              <a:schemeClr val="tx1"/>
            </a:solidFill>
            <a:round/>
            <a:headEnd/>
            <a:tailEnd/>
          </a:ln>
        </p:spPr>
        <p:txBody>
          <a:bodyPr wrap="none" anchor="ctr"/>
          <a:lstStyle/>
          <a:p>
            <a:endParaRPr lang="en-US"/>
          </a:p>
        </p:txBody>
      </p:sp>
      <p:sp>
        <p:nvSpPr>
          <p:cNvPr id="160794" name="Line 26"/>
          <p:cNvSpPr>
            <a:spLocks noChangeShapeType="1"/>
          </p:cNvSpPr>
          <p:nvPr/>
        </p:nvSpPr>
        <p:spPr bwMode="auto">
          <a:xfrm flipH="1">
            <a:off x="5016500" y="5203825"/>
            <a:ext cx="144463" cy="360363"/>
          </a:xfrm>
          <a:prstGeom prst="line">
            <a:avLst/>
          </a:prstGeom>
          <a:noFill/>
          <a:ln w="28575">
            <a:solidFill>
              <a:schemeClr val="tx1"/>
            </a:solidFill>
            <a:round/>
            <a:headEnd/>
            <a:tailEnd/>
          </a:ln>
        </p:spPr>
        <p:txBody>
          <a:bodyPr wrap="none" anchor="ctr"/>
          <a:lstStyle/>
          <a:p>
            <a:endParaRPr lang="en-US"/>
          </a:p>
        </p:txBody>
      </p:sp>
      <p:sp>
        <p:nvSpPr>
          <p:cNvPr id="160795" name="Oval 27"/>
          <p:cNvSpPr>
            <a:spLocks noChangeArrowheads="1"/>
          </p:cNvSpPr>
          <p:nvPr/>
        </p:nvSpPr>
        <p:spPr bwMode="auto">
          <a:xfrm>
            <a:off x="4445000" y="2693988"/>
            <a:ext cx="87313" cy="87312"/>
          </a:xfrm>
          <a:prstGeom prst="ellipse">
            <a:avLst/>
          </a:prstGeom>
          <a:solidFill>
            <a:schemeClr val="accent1"/>
          </a:solidFill>
          <a:ln w="9525">
            <a:solidFill>
              <a:schemeClr val="hlink"/>
            </a:solidFill>
            <a:round/>
            <a:headEnd/>
            <a:tailEnd/>
          </a:ln>
        </p:spPr>
        <p:txBody>
          <a:bodyPr wrap="none" anchor="ctr"/>
          <a:lstStyle/>
          <a:p>
            <a:endParaRPr lang="en-US"/>
          </a:p>
        </p:txBody>
      </p:sp>
      <p:sp>
        <p:nvSpPr>
          <p:cNvPr id="160796" name="Oval 28"/>
          <p:cNvSpPr>
            <a:spLocks noChangeArrowheads="1"/>
          </p:cNvSpPr>
          <p:nvPr/>
        </p:nvSpPr>
        <p:spPr bwMode="auto">
          <a:xfrm>
            <a:off x="2360613" y="2717800"/>
            <a:ext cx="87312" cy="87313"/>
          </a:xfrm>
          <a:prstGeom prst="ellipse">
            <a:avLst/>
          </a:prstGeom>
          <a:solidFill>
            <a:schemeClr val="accent1"/>
          </a:solidFill>
          <a:ln w="9525">
            <a:solidFill>
              <a:schemeClr val="hlink"/>
            </a:solidFill>
            <a:round/>
            <a:headEnd/>
            <a:tailEnd/>
          </a:ln>
        </p:spPr>
        <p:txBody>
          <a:bodyPr wrap="none" anchor="ctr"/>
          <a:lstStyle/>
          <a:p>
            <a:endParaRPr lang="en-US"/>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1026"/>
          <p:cNvSpPr>
            <a:spLocks noGrp="1" noChangeArrowheads="1"/>
          </p:cNvSpPr>
          <p:nvPr>
            <p:ph type="title"/>
          </p:nvPr>
        </p:nvSpPr>
        <p:spPr/>
        <p:txBody>
          <a:bodyPr/>
          <a:lstStyle/>
          <a:p>
            <a:r>
              <a:rPr lang="en-US" dirty="0" smtClean="0"/>
              <a:t>EXAMPLE(cont.)</a:t>
            </a:r>
            <a:endParaRPr lang="en-US" dirty="0"/>
          </a:p>
        </p:txBody>
      </p:sp>
      <p:sp>
        <p:nvSpPr>
          <p:cNvPr id="77827" name="Rectangle 1027"/>
          <p:cNvSpPr>
            <a:spLocks noChangeArrowheads="1"/>
          </p:cNvSpPr>
          <p:nvPr/>
        </p:nvSpPr>
        <p:spPr bwMode="auto">
          <a:xfrm>
            <a:off x="587375" y="2393950"/>
            <a:ext cx="4186238" cy="3416320"/>
          </a:xfrm>
          <a:prstGeom prst="rect">
            <a:avLst/>
          </a:prstGeom>
          <a:noFill/>
          <a:ln w="9525">
            <a:noFill/>
            <a:miter lim="800000"/>
            <a:headEnd/>
            <a:tailEnd/>
          </a:ln>
        </p:spPr>
        <p:txBody>
          <a:bodyPr>
            <a:spAutoFit/>
          </a:bodyPr>
          <a:lstStyle/>
          <a:p>
            <a:pPr>
              <a:buFont typeface="Wingdings" pitchFamily="-80" charset="2"/>
              <a:buChar char="§"/>
            </a:pPr>
            <a:r>
              <a:rPr lang="en-US" sz="1800" dirty="0"/>
              <a:t>Draw  the </a:t>
            </a:r>
            <a:r>
              <a:rPr lang="en-US" sz="1800" dirty="0">
                <a:solidFill>
                  <a:schemeClr val="folHlink"/>
                </a:solidFill>
              </a:rPr>
              <a:t>vertex (2,-2)</a:t>
            </a:r>
            <a:r>
              <a:rPr lang="en-US" sz="1800" dirty="0"/>
              <a:t> on graph.</a:t>
            </a:r>
            <a:br>
              <a:rPr lang="en-US" sz="1800" dirty="0"/>
            </a:br>
            <a:endParaRPr lang="en-US" sz="1800" dirty="0"/>
          </a:p>
          <a:p>
            <a:pPr>
              <a:buFont typeface="Wingdings" pitchFamily="-80" charset="2"/>
              <a:buChar char="§"/>
            </a:pPr>
            <a:r>
              <a:rPr lang="en-US" sz="1800" dirty="0"/>
              <a:t>Draw the </a:t>
            </a:r>
            <a:r>
              <a:rPr lang="en-US" sz="1800" dirty="0">
                <a:solidFill>
                  <a:schemeClr val="folHlink"/>
                </a:solidFill>
              </a:rPr>
              <a:t>axis of symmetry </a:t>
            </a:r>
            <a:r>
              <a:rPr lang="en-US" sz="1800" dirty="0" smtClean="0">
                <a:solidFill>
                  <a:schemeClr val="folHlink"/>
                </a:solidFill>
              </a:rPr>
              <a:t>x = -</a:t>
            </a:r>
            <a:r>
              <a:rPr lang="en-US" sz="1800" dirty="0">
                <a:solidFill>
                  <a:schemeClr val="folHlink"/>
                </a:solidFill>
              </a:rPr>
              <a:t>b/2a.</a:t>
            </a:r>
            <a:br>
              <a:rPr lang="en-US" sz="1800" dirty="0">
                <a:solidFill>
                  <a:schemeClr val="folHlink"/>
                </a:solidFill>
              </a:rPr>
            </a:br>
            <a:endParaRPr lang="en-US" sz="1800" dirty="0">
              <a:solidFill>
                <a:schemeClr val="folHlink"/>
              </a:solidFill>
            </a:endParaRPr>
          </a:p>
          <a:p>
            <a:pPr>
              <a:buFont typeface="Wingdings" pitchFamily="-80" charset="2"/>
              <a:buChar char="§"/>
            </a:pPr>
            <a:r>
              <a:rPr lang="en-US" sz="1800" dirty="0" smtClean="0"/>
              <a:t>Find two “good points” on the graph.  One of them should be the y – intercept</a:t>
            </a:r>
            <a:r>
              <a:rPr lang="en-US" sz="1800" dirty="0"/>
              <a:t/>
            </a:r>
            <a:br>
              <a:rPr lang="en-US" sz="1800" dirty="0"/>
            </a:br>
            <a:endParaRPr lang="en-US" sz="1800" dirty="0"/>
          </a:p>
          <a:p>
            <a:pPr>
              <a:buFont typeface="Wingdings" pitchFamily="-80" charset="2"/>
              <a:buChar char="§"/>
            </a:pPr>
            <a:r>
              <a:rPr lang="en-US" sz="1800" dirty="0"/>
              <a:t>Use symmetry to plot two more points such as (3,0), (4,6).</a:t>
            </a:r>
            <a:br>
              <a:rPr lang="en-US" sz="1800" dirty="0"/>
            </a:br>
            <a:endParaRPr lang="en-US" sz="1800" dirty="0"/>
          </a:p>
          <a:p>
            <a:pPr>
              <a:buFont typeface="Wingdings" pitchFamily="-80" charset="2"/>
              <a:buChar char="§"/>
            </a:pPr>
            <a:r>
              <a:rPr lang="en-US" sz="1800" dirty="0"/>
              <a:t>Draw parabola through the plotted points.</a:t>
            </a:r>
          </a:p>
        </p:txBody>
      </p:sp>
      <p:sp>
        <p:nvSpPr>
          <p:cNvPr id="77828" name="Line 1028"/>
          <p:cNvSpPr>
            <a:spLocks noChangeShapeType="1"/>
          </p:cNvSpPr>
          <p:nvPr/>
        </p:nvSpPr>
        <p:spPr bwMode="auto">
          <a:xfrm flipH="1">
            <a:off x="6483350" y="2393950"/>
            <a:ext cx="14288" cy="3578225"/>
          </a:xfrm>
          <a:prstGeom prst="line">
            <a:avLst/>
          </a:prstGeom>
          <a:noFill/>
          <a:ln w="28575">
            <a:solidFill>
              <a:schemeClr val="tx1"/>
            </a:solidFill>
            <a:round/>
            <a:headEnd type="triangle" w="med" len="med"/>
            <a:tailEnd type="triangle" w="med" len="med"/>
          </a:ln>
        </p:spPr>
        <p:txBody>
          <a:bodyPr wrap="none" anchor="ctr"/>
          <a:lstStyle/>
          <a:p>
            <a:endParaRPr lang="en-US"/>
          </a:p>
        </p:txBody>
      </p:sp>
      <p:sp>
        <p:nvSpPr>
          <p:cNvPr id="77829" name="Line 1029"/>
          <p:cNvSpPr>
            <a:spLocks noChangeShapeType="1"/>
          </p:cNvSpPr>
          <p:nvPr/>
        </p:nvSpPr>
        <p:spPr bwMode="auto">
          <a:xfrm flipV="1">
            <a:off x="4908550" y="4924425"/>
            <a:ext cx="3735388" cy="0"/>
          </a:xfrm>
          <a:prstGeom prst="line">
            <a:avLst/>
          </a:prstGeom>
          <a:noFill/>
          <a:ln w="28575">
            <a:solidFill>
              <a:schemeClr val="tx1"/>
            </a:solidFill>
            <a:round/>
            <a:headEnd type="triangle" w="med" len="med"/>
            <a:tailEnd type="triangle" w="med" len="med"/>
          </a:ln>
        </p:spPr>
        <p:txBody>
          <a:bodyPr wrap="none" anchor="ctr"/>
          <a:lstStyle/>
          <a:p>
            <a:endParaRPr lang="en-US"/>
          </a:p>
        </p:txBody>
      </p:sp>
      <p:sp>
        <p:nvSpPr>
          <p:cNvPr id="77831" name="Line 1031"/>
          <p:cNvSpPr>
            <a:spLocks noChangeShapeType="1"/>
          </p:cNvSpPr>
          <p:nvPr/>
        </p:nvSpPr>
        <p:spPr bwMode="auto">
          <a:xfrm flipH="1">
            <a:off x="6118225" y="2474913"/>
            <a:ext cx="42863" cy="3248025"/>
          </a:xfrm>
          <a:prstGeom prst="line">
            <a:avLst/>
          </a:prstGeom>
          <a:noFill/>
          <a:ln w="9525">
            <a:solidFill>
              <a:schemeClr val="hlink"/>
            </a:solidFill>
            <a:round/>
            <a:headEnd/>
            <a:tailEnd/>
          </a:ln>
        </p:spPr>
        <p:txBody>
          <a:bodyPr wrap="none" anchor="ctr"/>
          <a:lstStyle/>
          <a:p>
            <a:endParaRPr lang="en-US"/>
          </a:p>
        </p:txBody>
      </p:sp>
      <p:sp>
        <p:nvSpPr>
          <p:cNvPr id="77832" name="Line 1032"/>
          <p:cNvSpPr>
            <a:spLocks noChangeShapeType="1"/>
          </p:cNvSpPr>
          <p:nvPr/>
        </p:nvSpPr>
        <p:spPr bwMode="auto">
          <a:xfrm flipH="1">
            <a:off x="5846763" y="2474913"/>
            <a:ext cx="42862" cy="3248025"/>
          </a:xfrm>
          <a:prstGeom prst="line">
            <a:avLst/>
          </a:prstGeom>
          <a:noFill/>
          <a:ln w="9525">
            <a:solidFill>
              <a:schemeClr val="hlink"/>
            </a:solidFill>
            <a:round/>
            <a:headEnd/>
            <a:tailEnd/>
          </a:ln>
        </p:spPr>
        <p:txBody>
          <a:bodyPr wrap="none" anchor="ctr"/>
          <a:lstStyle/>
          <a:p>
            <a:endParaRPr lang="en-US"/>
          </a:p>
        </p:txBody>
      </p:sp>
      <p:sp>
        <p:nvSpPr>
          <p:cNvPr id="77833" name="Line 1033"/>
          <p:cNvSpPr>
            <a:spLocks noChangeShapeType="1"/>
          </p:cNvSpPr>
          <p:nvPr/>
        </p:nvSpPr>
        <p:spPr bwMode="auto">
          <a:xfrm flipH="1">
            <a:off x="5546725" y="2474913"/>
            <a:ext cx="42863" cy="3248025"/>
          </a:xfrm>
          <a:prstGeom prst="line">
            <a:avLst/>
          </a:prstGeom>
          <a:noFill/>
          <a:ln w="9525">
            <a:solidFill>
              <a:schemeClr val="hlink"/>
            </a:solidFill>
            <a:round/>
            <a:headEnd/>
            <a:tailEnd/>
          </a:ln>
        </p:spPr>
        <p:txBody>
          <a:bodyPr wrap="none" anchor="ctr"/>
          <a:lstStyle/>
          <a:p>
            <a:endParaRPr lang="en-US"/>
          </a:p>
        </p:txBody>
      </p:sp>
      <p:sp>
        <p:nvSpPr>
          <p:cNvPr id="77834" name="Line 1034"/>
          <p:cNvSpPr>
            <a:spLocks noChangeShapeType="1"/>
          </p:cNvSpPr>
          <p:nvPr/>
        </p:nvSpPr>
        <p:spPr bwMode="auto">
          <a:xfrm flipH="1">
            <a:off x="5275263" y="2474913"/>
            <a:ext cx="42862" cy="3248025"/>
          </a:xfrm>
          <a:prstGeom prst="line">
            <a:avLst/>
          </a:prstGeom>
          <a:noFill/>
          <a:ln w="9525">
            <a:solidFill>
              <a:schemeClr val="hlink"/>
            </a:solidFill>
            <a:round/>
            <a:headEnd/>
            <a:tailEnd/>
          </a:ln>
        </p:spPr>
        <p:txBody>
          <a:bodyPr wrap="none" anchor="ctr"/>
          <a:lstStyle/>
          <a:p>
            <a:endParaRPr lang="en-US"/>
          </a:p>
        </p:txBody>
      </p:sp>
      <p:sp>
        <p:nvSpPr>
          <p:cNvPr id="77835" name="Line 1035"/>
          <p:cNvSpPr>
            <a:spLocks noChangeShapeType="1"/>
          </p:cNvSpPr>
          <p:nvPr/>
        </p:nvSpPr>
        <p:spPr bwMode="auto">
          <a:xfrm flipH="1">
            <a:off x="6718300" y="2474913"/>
            <a:ext cx="42863" cy="3248025"/>
          </a:xfrm>
          <a:prstGeom prst="line">
            <a:avLst/>
          </a:prstGeom>
          <a:noFill/>
          <a:ln w="9525">
            <a:solidFill>
              <a:schemeClr val="hlink"/>
            </a:solidFill>
            <a:round/>
            <a:headEnd/>
            <a:tailEnd/>
          </a:ln>
        </p:spPr>
        <p:txBody>
          <a:bodyPr wrap="none" anchor="ctr"/>
          <a:lstStyle/>
          <a:p>
            <a:endParaRPr lang="en-US"/>
          </a:p>
        </p:txBody>
      </p:sp>
      <p:sp>
        <p:nvSpPr>
          <p:cNvPr id="77836" name="Line 1036"/>
          <p:cNvSpPr>
            <a:spLocks noChangeShapeType="1"/>
          </p:cNvSpPr>
          <p:nvPr/>
        </p:nvSpPr>
        <p:spPr bwMode="auto">
          <a:xfrm flipH="1">
            <a:off x="7046913" y="2389188"/>
            <a:ext cx="28575" cy="3433762"/>
          </a:xfrm>
          <a:prstGeom prst="line">
            <a:avLst/>
          </a:prstGeom>
          <a:noFill/>
          <a:ln w="28575">
            <a:solidFill>
              <a:srgbClr val="ED0000"/>
            </a:solidFill>
            <a:prstDash val="dash"/>
            <a:round/>
            <a:headEnd type="triangle" w="med" len="med"/>
            <a:tailEnd type="triangle" w="med" len="med"/>
          </a:ln>
        </p:spPr>
        <p:txBody>
          <a:bodyPr wrap="none" anchor="ctr"/>
          <a:lstStyle/>
          <a:p>
            <a:endParaRPr lang="en-US"/>
          </a:p>
        </p:txBody>
      </p:sp>
      <p:sp>
        <p:nvSpPr>
          <p:cNvPr id="77837" name="Line 1037"/>
          <p:cNvSpPr>
            <a:spLocks noChangeShapeType="1"/>
          </p:cNvSpPr>
          <p:nvPr/>
        </p:nvSpPr>
        <p:spPr bwMode="auto">
          <a:xfrm flipH="1">
            <a:off x="7361238" y="2474913"/>
            <a:ext cx="42862" cy="3248025"/>
          </a:xfrm>
          <a:prstGeom prst="line">
            <a:avLst/>
          </a:prstGeom>
          <a:noFill/>
          <a:ln w="9525">
            <a:solidFill>
              <a:schemeClr val="hlink"/>
            </a:solidFill>
            <a:round/>
            <a:headEnd/>
            <a:tailEnd/>
          </a:ln>
        </p:spPr>
        <p:txBody>
          <a:bodyPr wrap="none" anchor="ctr"/>
          <a:lstStyle/>
          <a:p>
            <a:endParaRPr lang="en-US"/>
          </a:p>
        </p:txBody>
      </p:sp>
      <p:sp>
        <p:nvSpPr>
          <p:cNvPr id="77838" name="Line 1038"/>
          <p:cNvSpPr>
            <a:spLocks noChangeShapeType="1"/>
          </p:cNvSpPr>
          <p:nvPr/>
        </p:nvSpPr>
        <p:spPr bwMode="auto">
          <a:xfrm flipH="1">
            <a:off x="7675563" y="2474913"/>
            <a:ext cx="42862" cy="3248025"/>
          </a:xfrm>
          <a:prstGeom prst="line">
            <a:avLst/>
          </a:prstGeom>
          <a:noFill/>
          <a:ln w="9525">
            <a:solidFill>
              <a:schemeClr val="hlink"/>
            </a:solidFill>
            <a:round/>
            <a:headEnd/>
            <a:tailEnd/>
          </a:ln>
        </p:spPr>
        <p:txBody>
          <a:bodyPr wrap="none" anchor="ctr"/>
          <a:lstStyle/>
          <a:p>
            <a:endParaRPr lang="en-US"/>
          </a:p>
        </p:txBody>
      </p:sp>
      <p:sp>
        <p:nvSpPr>
          <p:cNvPr id="77839" name="Line 1039"/>
          <p:cNvSpPr>
            <a:spLocks noChangeShapeType="1"/>
          </p:cNvSpPr>
          <p:nvPr/>
        </p:nvSpPr>
        <p:spPr bwMode="auto">
          <a:xfrm flipH="1">
            <a:off x="7975600" y="2474913"/>
            <a:ext cx="42863" cy="3248025"/>
          </a:xfrm>
          <a:prstGeom prst="line">
            <a:avLst/>
          </a:prstGeom>
          <a:noFill/>
          <a:ln w="9525">
            <a:solidFill>
              <a:schemeClr val="hlink"/>
            </a:solidFill>
            <a:round/>
            <a:headEnd/>
            <a:tailEnd/>
          </a:ln>
        </p:spPr>
        <p:txBody>
          <a:bodyPr wrap="none" anchor="ctr"/>
          <a:lstStyle/>
          <a:p>
            <a:endParaRPr lang="en-US"/>
          </a:p>
        </p:txBody>
      </p:sp>
      <p:sp>
        <p:nvSpPr>
          <p:cNvPr id="77840" name="Line 1040"/>
          <p:cNvSpPr>
            <a:spLocks noChangeShapeType="1"/>
          </p:cNvSpPr>
          <p:nvPr/>
        </p:nvSpPr>
        <p:spPr bwMode="auto">
          <a:xfrm flipH="1">
            <a:off x="8318500" y="2474913"/>
            <a:ext cx="42863" cy="3248025"/>
          </a:xfrm>
          <a:prstGeom prst="line">
            <a:avLst/>
          </a:prstGeom>
          <a:noFill/>
          <a:ln w="9525">
            <a:solidFill>
              <a:schemeClr val="hlink"/>
            </a:solidFill>
            <a:round/>
            <a:headEnd/>
            <a:tailEnd/>
          </a:ln>
        </p:spPr>
        <p:txBody>
          <a:bodyPr wrap="none" anchor="ctr"/>
          <a:lstStyle/>
          <a:p>
            <a:endParaRPr lang="en-US"/>
          </a:p>
        </p:txBody>
      </p:sp>
      <p:sp>
        <p:nvSpPr>
          <p:cNvPr id="77841" name="Line 1041"/>
          <p:cNvSpPr>
            <a:spLocks noChangeShapeType="1"/>
          </p:cNvSpPr>
          <p:nvPr/>
        </p:nvSpPr>
        <p:spPr bwMode="auto">
          <a:xfrm>
            <a:off x="5251450" y="5211763"/>
            <a:ext cx="3089275" cy="0"/>
          </a:xfrm>
          <a:prstGeom prst="line">
            <a:avLst/>
          </a:prstGeom>
          <a:noFill/>
          <a:ln w="9525">
            <a:solidFill>
              <a:schemeClr val="hlink"/>
            </a:solidFill>
            <a:round/>
            <a:headEnd/>
            <a:tailEnd/>
          </a:ln>
        </p:spPr>
        <p:txBody>
          <a:bodyPr wrap="none" anchor="ctr"/>
          <a:lstStyle/>
          <a:p>
            <a:endParaRPr lang="en-US"/>
          </a:p>
        </p:txBody>
      </p:sp>
      <p:sp>
        <p:nvSpPr>
          <p:cNvPr id="77842" name="Line 1042"/>
          <p:cNvSpPr>
            <a:spLocks noChangeShapeType="1"/>
          </p:cNvSpPr>
          <p:nvPr/>
        </p:nvSpPr>
        <p:spPr bwMode="auto">
          <a:xfrm>
            <a:off x="5233988" y="5448300"/>
            <a:ext cx="3089275" cy="0"/>
          </a:xfrm>
          <a:prstGeom prst="line">
            <a:avLst/>
          </a:prstGeom>
          <a:noFill/>
          <a:ln w="9525">
            <a:solidFill>
              <a:schemeClr val="hlink"/>
            </a:solidFill>
            <a:round/>
            <a:headEnd/>
            <a:tailEnd/>
          </a:ln>
        </p:spPr>
        <p:txBody>
          <a:bodyPr wrap="none" anchor="ctr"/>
          <a:lstStyle/>
          <a:p>
            <a:endParaRPr lang="en-US"/>
          </a:p>
        </p:txBody>
      </p:sp>
      <p:sp>
        <p:nvSpPr>
          <p:cNvPr id="77843" name="Line 1043"/>
          <p:cNvSpPr>
            <a:spLocks noChangeShapeType="1"/>
          </p:cNvSpPr>
          <p:nvPr/>
        </p:nvSpPr>
        <p:spPr bwMode="auto">
          <a:xfrm>
            <a:off x="5262563" y="5691188"/>
            <a:ext cx="3089275" cy="0"/>
          </a:xfrm>
          <a:prstGeom prst="line">
            <a:avLst/>
          </a:prstGeom>
          <a:noFill/>
          <a:ln w="9525">
            <a:solidFill>
              <a:schemeClr val="hlink"/>
            </a:solidFill>
            <a:round/>
            <a:headEnd/>
            <a:tailEnd/>
          </a:ln>
        </p:spPr>
        <p:txBody>
          <a:bodyPr wrap="none" anchor="ctr"/>
          <a:lstStyle/>
          <a:p>
            <a:endParaRPr lang="en-US"/>
          </a:p>
        </p:txBody>
      </p:sp>
      <p:sp>
        <p:nvSpPr>
          <p:cNvPr id="77844" name="Line 1044"/>
          <p:cNvSpPr>
            <a:spLocks noChangeShapeType="1"/>
          </p:cNvSpPr>
          <p:nvPr/>
        </p:nvSpPr>
        <p:spPr bwMode="auto">
          <a:xfrm>
            <a:off x="5218113" y="4676775"/>
            <a:ext cx="3089275" cy="0"/>
          </a:xfrm>
          <a:prstGeom prst="line">
            <a:avLst/>
          </a:prstGeom>
          <a:noFill/>
          <a:ln w="9525">
            <a:solidFill>
              <a:schemeClr val="hlink"/>
            </a:solidFill>
            <a:round/>
            <a:headEnd/>
            <a:tailEnd/>
          </a:ln>
        </p:spPr>
        <p:txBody>
          <a:bodyPr wrap="none" anchor="ctr"/>
          <a:lstStyle/>
          <a:p>
            <a:endParaRPr lang="en-US"/>
          </a:p>
        </p:txBody>
      </p:sp>
      <p:sp>
        <p:nvSpPr>
          <p:cNvPr id="77845" name="Line 1045"/>
          <p:cNvSpPr>
            <a:spLocks noChangeShapeType="1"/>
          </p:cNvSpPr>
          <p:nvPr/>
        </p:nvSpPr>
        <p:spPr bwMode="auto">
          <a:xfrm>
            <a:off x="5286375" y="4400550"/>
            <a:ext cx="3089275" cy="0"/>
          </a:xfrm>
          <a:prstGeom prst="line">
            <a:avLst/>
          </a:prstGeom>
          <a:noFill/>
          <a:ln w="9525">
            <a:solidFill>
              <a:schemeClr val="hlink"/>
            </a:solidFill>
            <a:round/>
            <a:headEnd/>
            <a:tailEnd/>
          </a:ln>
        </p:spPr>
        <p:txBody>
          <a:bodyPr wrap="none" anchor="ctr"/>
          <a:lstStyle/>
          <a:p>
            <a:endParaRPr lang="en-US"/>
          </a:p>
        </p:txBody>
      </p:sp>
      <p:sp>
        <p:nvSpPr>
          <p:cNvPr id="77846" name="Line 1046"/>
          <p:cNvSpPr>
            <a:spLocks noChangeShapeType="1"/>
          </p:cNvSpPr>
          <p:nvPr/>
        </p:nvSpPr>
        <p:spPr bwMode="auto">
          <a:xfrm>
            <a:off x="5253038" y="4124325"/>
            <a:ext cx="3089275" cy="0"/>
          </a:xfrm>
          <a:prstGeom prst="line">
            <a:avLst/>
          </a:prstGeom>
          <a:noFill/>
          <a:ln w="9525">
            <a:solidFill>
              <a:schemeClr val="hlink"/>
            </a:solidFill>
            <a:round/>
            <a:headEnd/>
            <a:tailEnd/>
          </a:ln>
        </p:spPr>
        <p:txBody>
          <a:bodyPr wrap="none" anchor="ctr"/>
          <a:lstStyle/>
          <a:p>
            <a:endParaRPr lang="en-US"/>
          </a:p>
        </p:txBody>
      </p:sp>
      <p:sp>
        <p:nvSpPr>
          <p:cNvPr id="77847" name="Line 1047"/>
          <p:cNvSpPr>
            <a:spLocks noChangeShapeType="1"/>
          </p:cNvSpPr>
          <p:nvPr/>
        </p:nvSpPr>
        <p:spPr bwMode="auto">
          <a:xfrm>
            <a:off x="5262563" y="3862388"/>
            <a:ext cx="3089275" cy="0"/>
          </a:xfrm>
          <a:prstGeom prst="line">
            <a:avLst/>
          </a:prstGeom>
          <a:noFill/>
          <a:ln w="9525">
            <a:solidFill>
              <a:schemeClr val="hlink"/>
            </a:solidFill>
            <a:round/>
            <a:headEnd/>
            <a:tailEnd/>
          </a:ln>
        </p:spPr>
        <p:txBody>
          <a:bodyPr wrap="none" anchor="ctr"/>
          <a:lstStyle/>
          <a:p>
            <a:endParaRPr lang="en-US"/>
          </a:p>
        </p:txBody>
      </p:sp>
      <p:sp>
        <p:nvSpPr>
          <p:cNvPr id="77848" name="Line 1048"/>
          <p:cNvSpPr>
            <a:spLocks noChangeShapeType="1"/>
          </p:cNvSpPr>
          <p:nvPr/>
        </p:nvSpPr>
        <p:spPr bwMode="auto">
          <a:xfrm>
            <a:off x="5314950" y="3614738"/>
            <a:ext cx="3089275" cy="0"/>
          </a:xfrm>
          <a:prstGeom prst="line">
            <a:avLst/>
          </a:prstGeom>
          <a:noFill/>
          <a:ln w="9525">
            <a:solidFill>
              <a:schemeClr val="hlink"/>
            </a:solidFill>
            <a:round/>
            <a:headEnd/>
            <a:tailEnd/>
          </a:ln>
        </p:spPr>
        <p:txBody>
          <a:bodyPr wrap="none" anchor="ctr"/>
          <a:lstStyle/>
          <a:p>
            <a:endParaRPr lang="en-US"/>
          </a:p>
        </p:txBody>
      </p:sp>
      <p:sp>
        <p:nvSpPr>
          <p:cNvPr id="77849" name="Line 1049"/>
          <p:cNvSpPr>
            <a:spLocks noChangeShapeType="1"/>
          </p:cNvSpPr>
          <p:nvPr/>
        </p:nvSpPr>
        <p:spPr bwMode="auto">
          <a:xfrm>
            <a:off x="5281613" y="3352800"/>
            <a:ext cx="3089275" cy="0"/>
          </a:xfrm>
          <a:prstGeom prst="line">
            <a:avLst/>
          </a:prstGeom>
          <a:noFill/>
          <a:ln w="9525">
            <a:solidFill>
              <a:schemeClr val="hlink"/>
            </a:solidFill>
            <a:round/>
            <a:headEnd/>
            <a:tailEnd/>
          </a:ln>
        </p:spPr>
        <p:txBody>
          <a:bodyPr wrap="none" anchor="ctr"/>
          <a:lstStyle/>
          <a:p>
            <a:endParaRPr lang="en-US"/>
          </a:p>
        </p:txBody>
      </p:sp>
      <p:sp>
        <p:nvSpPr>
          <p:cNvPr id="77850" name="Line 1050"/>
          <p:cNvSpPr>
            <a:spLocks noChangeShapeType="1"/>
          </p:cNvSpPr>
          <p:nvPr/>
        </p:nvSpPr>
        <p:spPr bwMode="auto">
          <a:xfrm>
            <a:off x="5233988" y="3105150"/>
            <a:ext cx="3089275" cy="0"/>
          </a:xfrm>
          <a:prstGeom prst="line">
            <a:avLst/>
          </a:prstGeom>
          <a:noFill/>
          <a:ln w="9525">
            <a:solidFill>
              <a:schemeClr val="hlink"/>
            </a:solidFill>
            <a:round/>
            <a:headEnd/>
            <a:tailEnd/>
          </a:ln>
        </p:spPr>
        <p:txBody>
          <a:bodyPr wrap="none" anchor="ctr"/>
          <a:lstStyle/>
          <a:p>
            <a:endParaRPr lang="en-US"/>
          </a:p>
        </p:txBody>
      </p:sp>
      <p:sp>
        <p:nvSpPr>
          <p:cNvPr id="77851" name="Line 1051"/>
          <p:cNvSpPr>
            <a:spLocks noChangeShapeType="1"/>
          </p:cNvSpPr>
          <p:nvPr/>
        </p:nvSpPr>
        <p:spPr bwMode="auto">
          <a:xfrm>
            <a:off x="5272088" y="2843213"/>
            <a:ext cx="3089275" cy="0"/>
          </a:xfrm>
          <a:prstGeom prst="line">
            <a:avLst/>
          </a:prstGeom>
          <a:noFill/>
          <a:ln w="9525">
            <a:solidFill>
              <a:schemeClr val="hlink"/>
            </a:solidFill>
            <a:round/>
            <a:headEnd/>
            <a:tailEnd/>
          </a:ln>
        </p:spPr>
        <p:txBody>
          <a:bodyPr wrap="none" anchor="ctr"/>
          <a:lstStyle/>
          <a:p>
            <a:endParaRPr lang="en-US"/>
          </a:p>
        </p:txBody>
      </p:sp>
      <p:sp>
        <p:nvSpPr>
          <p:cNvPr id="77852" name="Line 1052"/>
          <p:cNvSpPr>
            <a:spLocks noChangeShapeType="1"/>
          </p:cNvSpPr>
          <p:nvPr/>
        </p:nvSpPr>
        <p:spPr bwMode="auto">
          <a:xfrm>
            <a:off x="5267325" y="2581275"/>
            <a:ext cx="3089275" cy="0"/>
          </a:xfrm>
          <a:prstGeom prst="line">
            <a:avLst/>
          </a:prstGeom>
          <a:noFill/>
          <a:ln w="9525">
            <a:solidFill>
              <a:schemeClr val="hlink"/>
            </a:solidFill>
            <a:round/>
            <a:headEnd/>
            <a:tailEnd/>
          </a:ln>
        </p:spPr>
        <p:txBody>
          <a:bodyPr wrap="none" anchor="ctr"/>
          <a:lstStyle/>
          <a:p>
            <a:endParaRPr lang="en-US"/>
          </a:p>
        </p:txBody>
      </p:sp>
      <p:sp>
        <p:nvSpPr>
          <p:cNvPr id="77861" name="Oval 1061"/>
          <p:cNvSpPr>
            <a:spLocks noChangeArrowheads="1"/>
          </p:cNvSpPr>
          <p:nvPr/>
        </p:nvSpPr>
        <p:spPr bwMode="auto">
          <a:xfrm>
            <a:off x="6423025" y="3305175"/>
            <a:ext cx="149225" cy="134938"/>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77862" name="Oval 1062"/>
          <p:cNvSpPr>
            <a:spLocks noChangeArrowheads="1"/>
          </p:cNvSpPr>
          <p:nvPr/>
        </p:nvSpPr>
        <p:spPr bwMode="auto">
          <a:xfrm>
            <a:off x="7604125" y="3300413"/>
            <a:ext cx="149225" cy="134937"/>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77863" name="Oval 1063"/>
          <p:cNvSpPr>
            <a:spLocks noChangeArrowheads="1"/>
          </p:cNvSpPr>
          <p:nvPr/>
        </p:nvSpPr>
        <p:spPr bwMode="auto">
          <a:xfrm>
            <a:off x="7313613" y="4838700"/>
            <a:ext cx="149225" cy="134938"/>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77864" name="Oval 1064"/>
          <p:cNvSpPr>
            <a:spLocks noChangeArrowheads="1"/>
          </p:cNvSpPr>
          <p:nvPr/>
        </p:nvSpPr>
        <p:spPr bwMode="auto">
          <a:xfrm>
            <a:off x="6651625" y="4862513"/>
            <a:ext cx="149225" cy="134937"/>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77865" name="Oval 1065"/>
          <p:cNvSpPr>
            <a:spLocks noChangeArrowheads="1"/>
          </p:cNvSpPr>
          <p:nvPr/>
        </p:nvSpPr>
        <p:spPr bwMode="auto">
          <a:xfrm>
            <a:off x="6961188" y="5400675"/>
            <a:ext cx="149225" cy="134938"/>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77866" name="Freeform 1066"/>
          <p:cNvSpPr>
            <a:spLocks/>
          </p:cNvSpPr>
          <p:nvPr/>
        </p:nvSpPr>
        <p:spPr bwMode="auto">
          <a:xfrm>
            <a:off x="6494463" y="2532063"/>
            <a:ext cx="1322387" cy="2992437"/>
          </a:xfrm>
          <a:custGeom>
            <a:avLst/>
            <a:gdLst/>
            <a:ahLst/>
            <a:cxnLst>
              <a:cxn ang="0">
                <a:pos x="0" y="505"/>
              </a:cxn>
              <a:cxn ang="0">
                <a:pos x="145" y="1487"/>
              </a:cxn>
              <a:cxn ang="0">
                <a:pos x="345" y="1877"/>
              </a:cxn>
              <a:cxn ang="0">
                <a:pos x="591" y="1441"/>
              </a:cxn>
              <a:cxn ang="0">
                <a:pos x="800" y="223"/>
              </a:cxn>
              <a:cxn ang="0">
                <a:pos x="791" y="105"/>
              </a:cxn>
            </a:cxnLst>
            <a:rect l="0" t="0" r="r" b="b"/>
            <a:pathLst>
              <a:path w="833" h="1885">
                <a:moveTo>
                  <a:pt x="0" y="505"/>
                </a:moveTo>
                <a:cubicBezTo>
                  <a:pt x="44" y="881"/>
                  <a:pt x="88" y="1258"/>
                  <a:pt x="145" y="1487"/>
                </a:cubicBezTo>
                <a:cubicBezTo>
                  <a:pt x="202" y="1716"/>
                  <a:pt x="271" y="1885"/>
                  <a:pt x="345" y="1877"/>
                </a:cubicBezTo>
                <a:cubicBezTo>
                  <a:pt x="419" y="1869"/>
                  <a:pt x="515" y="1717"/>
                  <a:pt x="591" y="1441"/>
                </a:cubicBezTo>
                <a:cubicBezTo>
                  <a:pt x="667" y="1165"/>
                  <a:pt x="767" y="446"/>
                  <a:pt x="800" y="223"/>
                </a:cubicBezTo>
                <a:cubicBezTo>
                  <a:pt x="833" y="0"/>
                  <a:pt x="812" y="52"/>
                  <a:pt x="791" y="105"/>
                </a:cubicBezTo>
              </a:path>
            </a:pathLst>
          </a:custGeom>
          <a:noFill/>
          <a:ln w="38100" cmpd="sng">
            <a:solidFill>
              <a:schemeClr val="tx1"/>
            </a:solidFill>
            <a:round/>
            <a:headEnd type="triangle" w="med" len="med"/>
            <a:tailEnd type="triangle" w="med" len="med"/>
          </a:ln>
        </p:spPr>
        <p:txBody>
          <a:bodyPr wrap="none" anchor="ctr"/>
          <a:lstStyle/>
          <a:p>
            <a:endParaRPr lang="en-US"/>
          </a:p>
        </p:txBody>
      </p:sp>
      <p:sp>
        <p:nvSpPr>
          <p:cNvPr id="77867" name="Rectangle 1067"/>
          <p:cNvSpPr>
            <a:spLocks noChangeArrowheads="1"/>
          </p:cNvSpPr>
          <p:nvPr/>
        </p:nvSpPr>
        <p:spPr bwMode="auto">
          <a:xfrm>
            <a:off x="7065963" y="5475288"/>
            <a:ext cx="790575" cy="396875"/>
          </a:xfrm>
          <a:prstGeom prst="rect">
            <a:avLst/>
          </a:prstGeom>
          <a:noFill/>
          <a:ln w="9525">
            <a:noFill/>
            <a:miter lim="800000"/>
            <a:headEnd/>
            <a:tailEnd/>
          </a:ln>
        </p:spPr>
        <p:txBody>
          <a:bodyPr wrap="none">
            <a:spAutoFit/>
          </a:bodyPr>
          <a:lstStyle/>
          <a:p>
            <a:r>
              <a:rPr lang="en-US" sz="2000"/>
              <a:t>(2,-2)</a:t>
            </a:r>
            <a:endParaRPr lang="en-US"/>
          </a:p>
        </p:txBody>
      </p:sp>
      <p:sp>
        <p:nvSpPr>
          <p:cNvPr id="77869" name="Rectangle 1069"/>
          <p:cNvSpPr>
            <a:spLocks noChangeArrowheads="1"/>
          </p:cNvSpPr>
          <p:nvPr/>
        </p:nvSpPr>
        <p:spPr bwMode="auto">
          <a:xfrm>
            <a:off x="5911850" y="5029200"/>
            <a:ext cx="806450" cy="396875"/>
          </a:xfrm>
          <a:prstGeom prst="rect">
            <a:avLst/>
          </a:prstGeom>
          <a:noFill/>
          <a:ln w="9525">
            <a:noFill/>
            <a:miter lim="800000"/>
            <a:headEnd/>
            <a:tailEnd/>
          </a:ln>
        </p:spPr>
        <p:txBody>
          <a:bodyPr>
            <a:spAutoFit/>
          </a:bodyPr>
          <a:lstStyle/>
          <a:p>
            <a:r>
              <a:rPr lang="en-US" sz="2000"/>
              <a:t>(1,0)</a:t>
            </a:r>
          </a:p>
        </p:txBody>
      </p:sp>
      <p:sp>
        <p:nvSpPr>
          <p:cNvPr id="77870" name="Rectangle 1070"/>
          <p:cNvSpPr>
            <a:spLocks noChangeArrowheads="1"/>
          </p:cNvSpPr>
          <p:nvPr/>
        </p:nvSpPr>
        <p:spPr bwMode="auto">
          <a:xfrm>
            <a:off x="5608638" y="2933700"/>
            <a:ext cx="706437" cy="396875"/>
          </a:xfrm>
          <a:prstGeom prst="rect">
            <a:avLst/>
          </a:prstGeom>
          <a:noFill/>
          <a:ln w="9525">
            <a:noFill/>
            <a:miter lim="800000"/>
            <a:headEnd/>
            <a:tailEnd/>
          </a:ln>
        </p:spPr>
        <p:txBody>
          <a:bodyPr wrap="none">
            <a:spAutoFit/>
          </a:bodyPr>
          <a:lstStyle/>
          <a:p>
            <a:r>
              <a:rPr lang="en-US" sz="2000"/>
              <a:t>(0,6)</a:t>
            </a:r>
          </a:p>
        </p:txBody>
      </p:sp>
      <p:sp>
        <p:nvSpPr>
          <p:cNvPr id="77871" name="Rectangle 1071"/>
          <p:cNvSpPr>
            <a:spLocks noChangeArrowheads="1"/>
          </p:cNvSpPr>
          <p:nvPr/>
        </p:nvSpPr>
        <p:spPr bwMode="auto">
          <a:xfrm>
            <a:off x="7483475" y="5024438"/>
            <a:ext cx="706438" cy="396875"/>
          </a:xfrm>
          <a:prstGeom prst="rect">
            <a:avLst/>
          </a:prstGeom>
          <a:noFill/>
          <a:ln w="9525">
            <a:noFill/>
            <a:miter lim="800000"/>
            <a:headEnd/>
            <a:tailEnd/>
          </a:ln>
        </p:spPr>
        <p:txBody>
          <a:bodyPr wrap="none">
            <a:spAutoFit/>
          </a:bodyPr>
          <a:lstStyle/>
          <a:p>
            <a:r>
              <a:rPr lang="en-US" sz="2000"/>
              <a:t>(3,0)</a:t>
            </a:r>
          </a:p>
        </p:txBody>
      </p:sp>
      <p:sp>
        <p:nvSpPr>
          <p:cNvPr id="77872" name="Rectangle 1072"/>
          <p:cNvSpPr>
            <a:spLocks noChangeArrowheads="1"/>
          </p:cNvSpPr>
          <p:nvPr/>
        </p:nvSpPr>
        <p:spPr bwMode="auto">
          <a:xfrm>
            <a:off x="7916863" y="2917825"/>
            <a:ext cx="706437" cy="396875"/>
          </a:xfrm>
          <a:prstGeom prst="rect">
            <a:avLst/>
          </a:prstGeom>
          <a:noFill/>
          <a:ln w="9525">
            <a:noFill/>
            <a:miter lim="800000"/>
            <a:headEnd/>
            <a:tailEnd/>
          </a:ln>
        </p:spPr>
        <p:txBody>
          <a:bodyPr wrap="none">
            <a:spAutoFit/>
          </a:bodyPr>
          <a:lstStyle/>
          <a:p>
            <a:r>
              <a:rPr lang="en-US" sz="2000"/>
              <a:t>(4,6)</a:t>
            </a:r>
          </a:p>
        </p:txBody>
      </p:sp>
      <p:sp>
        <p:nvSpPr>
          <p:cNvPr id="77873" name="Rectangle 1073"/>
          <p:cNvSpPr>
            <a:spLocks noChangeArrowheads="1"/>
          </p:cNvSpPr>
          <p:nvPr/>
        </p:nvSpPr>
        <p:spPr bwMode="auto">
          <a:xfrm>
            <a:off x="5608638" y="1863725"/>
            <a:ext cx="2513012" cy="466725"/>
          </a:xfrm>
          <a:prstGeom prst="rect">
            <a:avLst/>
          </a:prstGeom>
          <a:noFill/>
          <a:ln w="9525">
            <a:solidFill>
              <a:srgbClr val="ED0000"/>
            </a:solidFill>
            <a:miter lim="800000"/>
            <a:headEnd/>
            <a:tailEnd/>
          </a:ln>
        </p:spPr>
        <p:txBody>
          <a:bodyPr wrap="none">
            <a:spAutoFit/>
          </a:bodyPr>
          <a:lstStyle/>
          <a:p>
            <a:r>
              <a:rPr lang="en-US">
                <a:solidFill>
                  <a:srgbClr val="ED0000"/>
                </a:solidFill>
              </a:rPr>
              <a:t>Axis of symmetry</a:t>
            </a:r>
          </a:p>
        </p:txBody>
      </p:sp>
      <p:sp>
        <p:nvSpPr>
          <p:cNvPr id="77876" name="Rectangle 1076"/>
          <p:cNvSpPr>
            <a:spLocks noChangeArrowheads="1"/>
          </p:cNvSpPr>
          <p:nvPr/>
        </p:nvSpPr>
        <p:spPr bwMode="auto">
          <a:xfrm>
            <a:off x="8450263" y="5019675"/>
            <a:ext cx="292100" cy="457200"/>
          </a:xfrm>
          <a:prstGeom prst="rect">
            <a:avLst/>
          </a:prstGeom>
          <a:noFill/>
          <a:ln w="9525">
            <a:noFill/>
            <a:miter lim="800000"/>
            <a:headEnd/>
            <a:tailEnd/>
          </a:ln>
        </p:spPr>
        <p:txBody>
          <a:bodyPr>
            <a:spAutoFit/>
          </a:bodyPr>
          <a:lstStyle/>
          <a:p>
            <a:r>
              <a:rPr lang="en-US"/>
              <a:t>x</a:t>
            </a:r>
          </a:p>
        </p:txBody>
      </p:sp>
      <p:sp>
        <p:nvSpPr>
          <p:cNvPr id="77877" name="Rectangle 1077"/>
          <p:cNvSpPr>
            <a:spLocks noChangeArrowheads="1"/>
          </p:cNvSpPr>
          <p:nvPr/>
        </p:nvSpPr>
        <p:spPr bwMode="auto">
          <a:xfrm>
            <a:off x="6040438" y="5713413"/>
            <a:ext cx="336550" cy="457200"/>
          </a:xfrm>
          <a:prstGeom prst="rect">
            <a:avLst/>
          </a:prstGeom>
          <a:noFill/>
          <a:ln w="9525">
            <a:noFill/>
            <a:miter lim="800000"/>
            <a:headEnd/>
            <a:tailEnd/>
          </a:ln>
        </p:spPr>
        <p:txBody>
          <a:bodyPr wrap="none">
            <a:spAutoFit/>
          </a:bodyPr>
          <a:lstStyle/>
          <a:p>
            <a:r>
              <a:rPr lang="en-US"/>
              <a:t>y</a:t>
            </a:r>
          </a:p>
        </p:txBody>
      </p:sp>
    </p:spTree>
  </p:cSld>
  <p:clrMapOvr>
    <a:masterClrMapping/>
  </p:clrMapOvr>
  <p:timing>
    <p:tnLst>
      <p:par>
        <p:cTn xmlns:p14="http://schemas.microsoft.com/office/powerpoint/2010/mai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2"/>
          <p:cNvSpPr>
            <a:spLocks noGrp="1" noChangeArrowheads="1"/>
          </p:cNvSpPr>
          <p:nvPr>
            <p:ph type="title"/>
          </p:nvPr>
        </p:nvSpPr>
        <p:spPr/>
        <p:txBody>
          <a:bodyPr/>
          <a:lstStyle/>
          <a:p>
            <a:r>
              <a:rPr lang="en-US"/>
              <a:t>REAL LIFE EXAMPLE</a:t>
            </a:r>
          </a:p>
        </p:txBody>
      </p:sp>
      <p:sp>
        <p:nvSpPr>
          <p:cNvPr id="162819" name="Rectangle 3"/>
          <p:cNvSpPr>
            <a:spLocks noChangeArrowheads="1"/>
          </p:cNvSpPr>
          <p:nvPr/>
        </p:nvSpPr>
        <p:spPr bwMode="auto">
          <a:xfrm>
            <a:off x="698500" y="2100263"/>
            <a:ext cx="7777163" cy="3662362"/>
          </a:xfrm>
          <a:prstGeom prst="rect">
            <a:avLst/>
          </a:prstGeom>
          <a:noFill/>
          <a:ln w="9525">
            <a:noFill/>
            <a:miter lim="800000"/>
            <a:headEnd/>
            <a:tailEnd/>
          </a:ln>
        </p:spPr>
        <p:txBody>
          <a:bodyPr>
            <a:spAutoFit/>
          </a:bodyPr>
          <a:lstStyle/>
          <a:p>
            <a:r>
              <a:rPr lang="en-US" sz="1800"/>
              <a:t>For a driver aged x years, a study found that the driver’s reaction time V(x) (in milliseconds) to a visual stimulus such as traffic can be modeled by:</a:t>
            </a:r>
          </a:p>
          <a:p>
            <a:r>
              <a:rPr lang="en-US" sz="1800"/>
              <a:t>    V(x) = 0.005x</a:t>
            </a:r>
            <a:r>
              <a:rPr lang="en-US" sz="1800" baseline="30000"/>
              <a:t>2 </a:t>
            </a:r>
            <a:r>
              <a:rPr lang="en-US" sz="1800"/>
              <a:t>- 0.23x + 22,      16 ≤ x ≤ 70</a:t>
            </a:r>
          </a:p>
          <a:p>
            <a:r>
              <a:rPr lang="en-US" sz="1800"/>
              <a:t>At what ages does a driver’s reaction time tend to be greater than 25 milliseconds?</a:t>
            </a:r>
          </a:p>
          <a:p>
            <a:endParaRPr lang="en-US" sz="1800"/>
          </a:p>
          <a:p>
            <a:r>
              <a:rPr lang="en-US" sz="1800">
                <a:solidFill>
                  <a:schemeClr val="folHlink"/>
                </a:solidFill>
              </a:rPr>
              <a:t>Solution:</a:t>
            </a:r>
          </a:p>
          <a:p>
            <a:r>
              <a:rPr lang="en-US" sz="1800"/>
              <a:t>The values of x for which </a:t>
            </a:r>
          </a:p>
          <a:p>
            <a:r>
              <a:rPr lang="en-US" sz="1800"/>
              <a:t>V(x) &gt; 25</a:t>
            </a:r>
          </a:p>
          <a:p>
            <a:r>
              <a:rPr lang="en-US" sz="1800"/>
              <a:t>0.005x</a:t>
            </a:r>
            <a:r>
              <a:rPr lang="en-US" sz="1800" baseline="30000"/>
              <a:t>2</a:t>
            </a:r>
            <a:r>
              <a:rPr lang="en-US" sz="1800"/>
              <a:t> - 0.23x +22 &gt; 25</a:t>
            </a:r>
          </a:p>
          <a:p>
            <a:r>
              <a:rPr lang="en-US" sz="1800"/>
              <a:t>0.005x</a:t>
            </a:r>
            <a:r>
              <a:rPr lang="en-US" sz="1800" baseline="30000"/>
              <a:t>2</a:t>
            </a:r>
            <a:r>
              <a:rPr lang="en-US" sz="1800"/>
              <a:t> - 0.23x - 3  &gt; 0</a:t>
            </a:r>
          </a:p>
          <a:p>
            <a:r>
              <a:rPr lang="en-US" sz="1800"/>
              <a:t>The solution consists of the x- values for which </a:t>
            </a:r>
            <a:r>
              <a:rPr lang="en-US" sz="1800">
                <a:solidFill>
                  <a:schemeClr val="folHlink"/>
                </a:solidFill>
              </a:rPr>
              <a:t>the graph lies above the x-axis. </a:t>
            </a:r>
          </a:p>
        </p:txBody>
      </p:sp>
    </p:spTree>
  </p:cSld>
  <p:clrMapOvr>
    <a:masterClrMapping/>
  </p:clrMapOvr>
  <p:timing>
    <p:tnLst>
      <p:par>
        <p:cTn xmlns:p14="http://schemas.microsoft.com/office/powerpoint/2010/mai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2"/>
          <p:cNvSpPr>
            <a:spLocks noGrp="1" noChangeArrowheads="1"/>
          </p:cNvSpPr>
          <p:nvPr>
            <p:ph type="title"/>
          </p:nvPr>
        </p:nvSpPr>
        <p:spPr/>
        <p:txBody>
          <a:bodyPr/>
          <a:lstStyle/>
          <a:p>
            <a:r>
              <a:rPr lang="en-US"/>
              <a:t>SOLUTION(contd.)</a:t>
            </a:r>
          </a:p>
        </p:txBody>
      </p:sp>
      <p:sp>
        <p:nvSpPr>
          <p:cNvPr id="163843" name="Rectangle 3"/>
          <p:cNvSpPr>
            <a:spLocks noChangeArrowheads="1"/>
          </p:cNvSpPr>
          <p:nvPr/>
        </p:nvSpPr>
        <p:spPr bwMode="auto">
          <a:xfrm>
            <a:off x="750888" y="2106613"/>
            <a:ext cx="7537450" cy="915987"/>
          </a:xfrm>
          <a:prstGeom prst="rect">
            <a:avLst/>
          </a:prstGeom>
          <a:noFill/>
          <a:ln w="9525">
            <a:noFill/>
            <a:miter lim="800000"/>
            <a:headEnd/>
            <a:tailEnd/>
          </a:ln>
        </p:spPr>
        <p:txBody>
          <a:bodyPr>
            <a:spAutoFit/>
          </a:bodyPr>
          <a:lstStyle/>
          <a:p>
            <a:r>
              <a:rPr lang="en-US" sz="1800"/>
              <a:t>The </a:t>
            </a:r>
            <a:r>
              <a:rPr lang="en-US" sz="1800">
                <a:solidFill>
                  <a:schemeClr val="folHlink"/>
                </a:solidFill>
              </a:rPr>
              <a:t>graph’s x intercept</a:t>
            </a:r>
            <a:r>
              <a:rPr lang="en-US" sz="1800"/>
              <a:t>  is found by letting y =0 and using the quadratic formula to solve for x.          </a:t>
            </a:r>
          </a:p>
          <a:p>
            <a:r>
              <a:rPr lang="en-US" sz="1800"/>
              <a:t>0.005x</a:t>
            </a:r>
            <a:r>
              <a:rPr lang="en-US" sz="1800" baseline="30000"/>
              <a:t>2</a:t>
            </a:r>
            <a:r>
              <a:rPr lang="en-US" sz="1800"/>
              <a:t> - 0.23x - 3 = 0</a:t>
            </a:r>
          </a:p>
        </p:txBody>
      </p:sp>
      <p:graphicFrame>
        <p:nvGraphicFramePr>
          <p:cNvPr id="208896" name="Object 0"/>
          <p:cNvGraphicFramePr>
            <a:graphicFrameLocks noChangeAspect="1"/>
          </p:cNvGraphicFramePr>
          <p:nvPr/>
        </p:nvGraphicFramePr>
        <p:xfrm>
          <a:off x="895350" y="3192463"/>
          <a:ext cx="2605088" cy="2720975"/>
        </p:xfrm>
        <a:graphic>
          <a:graphicData uri="http://schemas.openxmlformats.org/presentationml/2006/ole">
            <mc:AlternateContent xmlns:mc="http://schemas.openxmlformats.org/markup-compatibility/2006">
              <mc:Choice xmlns:v="urn:schemas-microsoft-com:vml" Requires="v">
                <p:oleObj spid="_x0000_s208899" name="Equation" r:id="rId4" imgW="2273300" imgH="2374900" progId="Equation.3">
                  <p:embed/>
                </p:oleObj>
              </mc:Choice>
              <mc:Fallback>
                <p:oleObj name="Equation" r:id="rId4" imgW="2273300" imgH="2374900" progId="Equation.3">
                  <p:embed/>
                  <p:pic>
                    <p:nvPicPr>
                      <p:cNvPr id="0" name="Picture 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95350" y="3192463"/>
                        <a:ext cx="2605088" cy="2720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163845" name="Rectangle 5"/>
          <p:cNvSpPr>
            <a:spLocks noChangeArrowheads="1"/>
          </p:cNvSpPr>
          <p:nvPr/>
        </p:nvSpPr>
        <p:spPr bwMode="auto">
          <a:xfrm>
            <a:off x="3995738" y="3146425"/>
            <a:ext cx="4270375" cy="3143250"/>
          </a:xfrm>
          <a:prstGeom prst="rect">
            <a:avLst/>
          </a:prstGeom>
          <a:noFill/>
          <a:ln w="9525">
            <a:noFill/>
            <a:miter lim="800000"/>
            <a:headEnd/>
            <a:tailEnd/>
          </a:ln>
        </p:spPr>
        <p:txBody>
          <a:bodyPr>
            <a:spAutoFit/>
          </a:bodyPr>
          <a:lstStyle/>
          <a:p>
            <a:pPr algn="just"/>
            <a:r>
              <a:rPr lang="en-US" sz="1800"/>
              <a:t>Rejecting the negative value, the </a:t>
            </a:r>
            <a:r>
              <a:rPr lang="en-US" sz="1800">
                <a:solidFill>
                  <a:schemeClr val="folHlink"/>
                </a:solidFill>
              </a:rPr>
              <a:t>graph’s x-intercept is about 57</a:t>
            </a:r>
            <a:r>
              <a:rPr lang="en-US" sz="1800"/>
              <a:t>. The graph of 0.005x</a:t>
            </a:r>
            <a:r>
              <a:rPr lang="en-US" sz="1800" baseline="30000"/>
              <a:t>2</a:t>
            </a:r>
            <a:r>
              <a:rPr lang="en-US" sz="1800"/>
              <a:t> - 0.23x - 3 = 0 lies in the domain 16 ≤ x ≤ 70. The graph lies above the x-axis when 57 &lt; x ≤ 70.</a:t>
            </a:r>
          </a:p>
          <a:p>
            <a:pPr algn="just"/>
            <a:endParaRPr lang="en-US" sz="1800"/>
          </a:p>
          <a:p>
            <a:pPr algn="just"/>
            <a:endParaRPr lang="en-US" sz="1800"/>
          </a:p>
          <a:p>
            <a:pPr algn="just"/>
            <a:r>
              <a:rPr lang="en-US" sz="1800">
                <a:solidFill>
                  <a:schemeClr val="folHlink"/>
                </a:solidFill>
              </a:rPr>
              <a:t>Hence the drivers over 57 years old tend to have reaction times greater than 25 milliseconds.</a:t>
            </a:r>
          </a:p>
          <a:p>
            <a:pPr algn="just"/>
            <a:endParaRPr lang="en-US" sz="2000">
              <a:solidFill>
                <a:schemeClr val="folHlink"/>
              </a:solidFill>
            </a:endParaRPr>
          </a:p>
        </p:txBody>
      </p:sp>
    </p:spTree>
  </p:cSld>
  <p:clrMapOvr>
    <a:masterClrMapping/>
  </p:clrMapOvr>
  <p:timing>
    <p:tnLst>
      <p:par>
        <p:cTn xmlns:p14="http://schemas.microsoft.com/office/powerpoint/2010/mai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ctrTitle"/>
          </p:nvPr>
        </p:nvSpPr>
        <p:spPr/>
        <p:txBody>
          <a:bodyPr/>
          <a:lstStyle/>
          <a:p>
            <a:r>
              <a:rPr lang="en-US"/>
              <a:t/>
            </a:r>
            <a:br>
              <a:rPr lang="en-US"/>
            </a:br>
            <a:r>
              <a:rPr lang="en-US"/>
              <a:t/>
            </a:r>
            <a:br>
              <a:rPr lang="en-US"/>
            </a:br>
            <a:r>
              <a:rPr lang="en-US"/>
              <a:t/>
            </a:r>
            <a:br>
              <a:rPr lang="en-US"/>
            </a:br>
            <a:r>
              <a:rPr lang="en-US"/>
              <a:t>MODELING WITH QUADRATIC FUNCTIONS</a:t>
            </a:r>
          </a:p>
        </p:txBody>
      </p:sp>
      <p:sp>
        <p:nvSpPr>
          <p:cNvPr id="164867" name="Rectangle 3"/>
          <p:cNvSpPr>
            <a:spLocks noGrp="1" noChangeArrowheads="1"/>
          </p:cNvSpPr>
          <p:nvPr>
            <p:ph type="subTitle" idx="1"/>
          </p:nvPr>
        </p:nvSpPr>
        <p:spPr/>
        <p:txBody>
          <a:bodyPr/>
          <a:lstStyle/>
          <a:p>
            <a:r>
              <a:rPr lang="en-US"/>
              <a:t>    </a:t>
            </a:r>
          </a:p>
        </p:txBody>
      </p:sp>
    </p:spTree>
  </p:cSld>
  <p:clrMapOvr>
    <a:masterClrMapping/>
  </p:clrMapOvr>
  <p:timing>
    <p:tnLst>
      <p:par>
        <p:cTn xmlns:p14="http://schemas.microsoft.com/office/powerpoint/2010/mai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2"/>
          <p:cNvSpPr>
            <a:spLocks noChangeArrowheads="1"/>
          </p:cNvSpPr>
          <p:nvPr/>
        </p:nvSpPr>
        <p:spPr bwMode="auto">
          <a:xfrm>
            <a:off x="685800" y="533400"/>
            <a:ext cx="7772400" cy="1143000"/>
          </a:xfrm>
          <a:prstGeom prst="rect">
            <a:avLst/>
          </a:prstGeom>
          <a:noFill/>
          <a:ln w="9525">
            <a:noFill/>
            <a:miter lim="800000"/>
            <a:headEnd/>
            <a:tailEnd/>
          </a:ln>
        </p:spPr>
        <p:txBody>
          <a:bodyPr anchor="ctr"/>
          <a:lstStyle/>
          <a:p>
            <a:pPr algn="ctr" eaLnBrk="1" hangingPunct="1"/>
            <a:r>
              <a:rPr lang="en-US" sz="4000">
                <a:solidFill>
                  <a:schemeClr val="tx2"/>
                </a:solidFill>
              </a:rPr>
              <a:t>QUADRATIC FUNCTION IN VERTEX FORM</a:t>
            </a:r>
          </a:p>
        </p:txBody>
      </p:sp>
      <p:sp>
        <p:nvSpPr>
          <p:cNvPr id="166915" name="Rectangle 3"/>
          <p:cNvSpPr>
            <a:spLocks noChangeArrowheads="1"/>
          </p:cNvSpPr>
          <p:nvPr/>
        </p:nvSpPr>
        <p:spPr bwMode="auto">
          <a:xfrm>
            <a:off x="685800" y="533400"/>
            <a:ext cx="7772400" cy="1143000"/>
          </a:xfrm>
          <a:prstGeom prst="rect">
            <a:avLst/>
          </a:prstGeom>
          <a:noFill/>
          <a:ln w="9525">
            <a:noFill/>
            <a:miter lim="800000"/>
            <a:headEnd/>
            <a:tailEnd/>
          </a:ln>
        </p:spPr>
        <p:txBody>
          <a:bodyPr anchor="ctr"/>
          <a:lstStyle/>
          <a:p>
            <a:pPr algn="ctr" eaLnBrk="1" hangingPunct="1"/>
            <a:endParaRPr lang="en-US" sz="4400">
              <a:solidFill>
                <a:schemeClr val="tx2"/>
              </a:solidFill>
            </a:endParaRPr>
          </a:p>
        </p:txBody>
      </p:sp>
      <p:sp>
        <p:nvSpPr>
          <p:cNvPr id="166916" name="Line 4"/>
          <p:cNvSpPr>
            <a:spLocks noChangeShapeType="1"/>
          </p:cNvSpPr>
          <p:nvPr/>
        </p:nvSpPr>
        <p:spPr bwMode="auto">
          <a:xfrm flipH="1">
            <a:off x="6469063" y="2393950"/>
            <a:ext cx="28575" cy="3375025"/>
          </a:xfrm>
          <a:prstGeom prst="line">
            <a:avLst/>
          </a:prstGeom>
          <a:noFill/>
          <a:ln w="9525">
            <a:solidFill>
              <a:schemeClr val="hlink"/>
            </a:solidFill>
            <a:round/>
            <a:headEnd/>
            <a:tailEnd/>
          </a:ln>
        </p:spPr>
        <p:txBody>
          <a:bodyPr wrap="none" anchor="ctr"/>
          <a:lstStyle/>
          <a:p>
            <a:endParaRPr lang="en-US"/>
          </a:p>
        </p:txBody>
      </p:sp>
      <p:sp>
        <p:nvSpPr>
          <p:cNvPr id="166917" name="Line 5"/>
          <p:cNvSpPr>
            <a:spLocks noChangeShapeType="1"/>
          </p:cNvSpPr>
          <p:nvPr/>
        </p:nvSpPr>
        <p:spPr bwMode="auto">
          <a:xfrm flipV="1">
            <a:off x="5154613" y="4924425"/>
            <a:ext cx="3273425" cy="14288"/>
          </a:xfrm>
          <a:prstGeom prst="line">
            <a:avLst/>
          </a:prstGeom>
          <a:noFill/>
          <a:ln w="9525">
            <a:solidFill>
              <a:schemeClr val="hlink"/>
            </a:solidFill>
            <a:round/>
            <a:headEnd/>
            <a:tailEnd/>
          </a:ln>
        </p:spPr>
        <p:txBody>
          <a:bodyPr wrap="none" anchor="ctr"/>
          <a:lstStyle/>
          <a:p>
            <a:endParaRPr lang="en-US"/>
          </a:p>
        </p:txBody>
      </p:sp>
      <p:sp>
        <p:nvSpPr>
          <p:cNvPr id="166918" name="Line 6"/>
          <p:cNvSpPr>
            <a:spLocks noChangeShapeType="1"/>
          </p:cNvSpPr>
          <p:nvPr/>
        </p:nvSpPr>
        <p:spPr bwMode="auto">
          <a:xfrm>
            <a:off x="6161088" y="2346325"/>
            <a:ext cx="1587" cy="3506788"/>
          </a:xfrm>
          <a:prstGeom prst="line">
            <a:avLst/>
          </a:prstGeom>
          <a:noFill/>
          <a:ln w="28575">
            <a:solidFill>
              <a:schemeClr val="tx1"/>
            </a:solidFill>
            <a:round/>
            <a:headEnd type="triangle" w="med" len="med"/>
            <a:tailEnd type="triangle" w="med" len="med"/>
          </a:ln>
        </p:spPr>
        <p:txBody>
          <a:bodyPr wrap="none" anchor="ctr"/>
          <a:lstStyle/>
          <a:p>
            <a:endParaRPr lang="en-US"/>
          </a:p>
        </p:txBody>
      </p:sp>
      <p:sp>
        <p:nvSpPr>
          <p:cNvPr id="166919" name="Line 7"/>
          <p:cNvSpPr>
            <a:spLocks noChangeShapeType="1"/>
          </p:cNvSpPr>
          <p:nvPr/>
        </p:nvSpPr>
        <p:spPr bwMode="auto">
          <a:xfrm flipH="1">
            <a:off x="5846763" y="2474913"/>
            <a:ext cx="42862" cy="3248025"/>
          </a:xfrm>
          <a:prstGeom prst="line">
            <a:avLst/>
          </a:prstGeom>
          <a:noFill/>
          <a:ln w="9525">
            <a:solidFill>
              <a:schemeClr val="hlink"/>
            </a:solidFill>
            <a:round/>
            <a:headEnd/>
            <a:tailEnd/>
          </a:ln>
        </p:spPr>
        <p:txBody>
          <a:bodyPr wrap="none" anchor="ctr"/>
          <a:lstStyle/>
          <a:p>
            <a:endParaRPr lang="en-US"/>
          </a:p>
        </p:txBody>
      </p:sp>
      <p:sp>
        <p:nvSpPr>
          <p:cNvPr id="166920" name="Line 8"/>
          <p:cNvSpPr>
            <a:spLocks noChangeShapeType="1"/>
          </p:cNvSpPr>
          <p:nvPr/>
        </p:nvSpPr>
        <p:spPr bwMode="auto">
          <a:xfrm flipH="1">
            <a:off x="5546725" y="2474913"/>
            <a:ext cx="42863" cy="3248025"/>
          </a:xfrm>
          <a:prstGeom prst="line">
            <a:avLst/>
          </a:prstGeom>
          <a:noFill/>
          <a:ln w="9525">
            <a:solidFill>
              <a:schemeClr val="hlink"/>
            </a:solidFill>
            <a:round/>
            <a:headEnd/>
            <a:tailEnd/>
          </a:ln>
        </p:spPr>
        <p:txBody>
          <a:bodyPr wrap="none" anchor="ctr"/>
          <a:lstStyle/>
          <a:p>
            <a:endParaRPr lang="en-US"/>
          </a:p>
        </p:txBody>
      </p:sp>
      <p:sp>
        <p:nvSpPr>
          <p:cNvPr id="166921" name="Line 9"/>
          <p:cNvSpPr>
            <a:spLocks noChangeShapeType="1"/>
          </p:cNvSpPr>
          <p:nvPr/>
        </p:nvSpPr>
        <p:spPr bwMode="auto">
          <a:xfrm flipH="1">
            <a:off x="5275263" y="2474913"/>
            <a:ext cx="42862" cy="3248025"/>
          </a:xfrm>
          <a:prstGeom prst="line">
            <a:avLst/>
          </a:prstGeom>
          <a:noFill/>
          <a:ln w="9525">
            <a:solidFill>
              <a:schemeClr val="hlink"/>
            </a:solidFill>
            <a:round/>
            <a:headEnd/>
            <a:tailEnd/>
          </a:ln>
        </p:spPr>
        <p:txBody>
          <a:bodyPr wrap="none" anchor="ctr"/>
          <a:lstStyle/>
          <a:p>
            <a:endParaRPr lang="en-US"/>
          </a:p>
        </p:txBody>
      </p:sp>
      <p:sp>
        <p:nvSpPr>
          <p:cNvPr id="166922" name="Line 10"/>
          <p:cNvSpPr>
            <a:spLocks noChangeShapeType="1"/>
          </p:cNvSpPr>
          <p:nvPr/>
        </p:nvSpPr>
        <p:spPr bwMode="auto">
          <a:xfrm flipH="1">
            <a:off x="6718300" y="2474913"/>
            <a:ext cx="42863" cy="3248025"/>
          </a:xfrm>
          <a:prstGeom prst="line">
            <a:avLst/>
          </a:prstGeom>
          <a:noFill/>
          <a:ln w="9525">
            <a:solidFill>
              <a:schemeClr val="hlink"/>
            </a:solidFill>
            <a:round/>
            <a:headEnd/>
            <a:tailEnd/>
          </a:ln>
        </p:spPr>
        <p:txBody>
          <a:bodyPr wrap="none" anchor="ctr"/>
          <a:lstStyle/>
          <a:p>
            <a:endParaRPr lang="en-US"/>
          </a:p>
        </p:txBody>
      </p:sp>
      <p:sp>
        <p:nvSpPr>
          <p:cNvPr id="166923" name="Line 11"/>
          <p:cNvSpPr>
            <a:spLocks noChangeShapeType="1"/>
          </p:cNvSpPr>
          <p:nvPr/>
        </p:nvSpPr>
        <p:spPr bwMode="auto">
          <a:xfrm flipH="1">
            <a:off x="7046913" y="2374900"/>
            <a:ext cx="28575" cy="3433763"/>
          </a:xfrm>
          <a:prstGeom prst="line">
            <a:avLst/>
          </a:prstGeom>
          <a:noFill/>
          <a:ln w="9525">
            <a:solidFill>
              <a:schemeClr val="hlink"/>
            </a:solidFill>
            <a:round/>
            <a:headEnd/>
            <a:tailEnd/>
          </a:ln>
        </p:spPr>
        <p:txBody>
          <a:bodyPr wrap="none" anchor="ctr"/>
          <a:lstStyle/>
          <a:p>
            <a:endParaRPr lang="en-US"/>
          </a:p>
        </p:txBody>
      </p:sp>
      <p:sp>
        <p:nvSpPr>
          <p:cNvPr id="166924" name="Line 12"/>
          <p:cNvSpPr>
            <a:spLocks noChangeShapeType="1"/>
          </p:cNvSpPr>
          <p:nvPr/>
        </p:nvSpPr>
        <p:spPr bwMode="auto">
          <a:xfrm flipH="1">
            <a:off x="7361238" y="2476500"/>
            <a:ext cx="42862" cy="3248025"/>
          </a:xfrm>
          <a:prstGeom prst="line">
            <a:avLst/>
          </a:prstGeom>
          <a:noFill/>
          <a:ln w="9525">
            <a:solidFill>
              <a:schemeClr val="hlink"/>
            </a:solidFill>
            <a:round/>
            <a:headEnd/>
            <a:tailEnd/>
          </a:ln>
        </p:spPr>
        <p:txBody>
          <a:bodyPr wrap="none" anchor="ctr"/>
          <a:lstStyle/>
          <a:p>
            <a:endParaRPr lang="en-US"/>
          </a:p>
        </p:txBody>
      </p:sp>
      <p:sp>
        <p:nvSpPr>
          <p:cNvPr id="166925" name="Line 13"/>
          <p:cNvSpPr>
            <a:spLocks noChangeShapeType="1"/>
          </p:cNvSpPr>
          <p:nvPr/>
        </p:nvSpPr>
        <p:spPr bwMode="auto">
          <a:xfrm flipH="1">
            <a:off x="7675563" y="2474913"/>
            <a:ext cx="42862" cy="3248025"/>
          </a:xfrm>
          <a:prstGeom prst="line">
            <a:avLst/>
          </a:prstGeom>
          <a:noFill/>
          <a:ln w="9525">
            <a:solidFill>
              <a:schemeClr val="hlink"/>
            </a:solidFill>
            <a:round/>
            <a:headEnd/>
            <a:tailEnd/>
          </a:ln>
        </p:spPr>
        <p:txBody>
          <a:bodyPr wrap="none" anchor="ctr"/>
          <a:lstStyle/>
          <a:p>
            <a:endParaRPr lang="en-US"/>
          </a:p>
        </p:txBody>
      </p:sp>
      <p:sp>
        <p:nvSpPr>
          <p:cNvPr id="166926" name="Line 14"/>
          <p:cNvSpPr>
            <a:spLocks noChangeShapeType="1"/>
          </p:cNvSpPr>
          <p:nvPr/>
        </p:nvSpPr>
        <p:spPr bwMode="auto">
          <a:xfrm flipH="1">
            <a:off x="7975600" y="2474913"/>
            <a:ext cx="42863" cy="3248025"/>
          </a:xfrm>
          <a:prstGeom prst="line">
            <a:avLst/>
          </a:prstGeom>
          <a:noFill/>
          <a:ln w="9525">
            <a:solidFill>
              <a:schemeClr val="hlink"/>
            </a:solidFill>
            <a:round/>
            <a:headEnd/>
            <a:tailEnd/>
          </a:ln>
        </p:spPr>
        <p:txBody>
          <a:bodyPr wrap="none" anchor="ctr"/>
          <a:lstStyle/>
          <a:p>
            <a:endParaRPr lang="en-US"/>
          </a:p>
        </p:txBody>
      </p:sp>
      <p:sp>
        <p:nvSpPr>
          <p:cNvPr id="166927" name="Line 15"/>
          <p:cNvSpPr>
            <a:spLocks noChangeShapeType="1"/>
          </p:cNvSpPr>
          <p:nvPr/>
        </p:nvSpPr>
        <p:spPr bwMode="auto">
          <a:xfrm flipH="1">
            <a:off x="8318500" y="2474913"/>
            <a:ext cx="42863" cy="3248025"/>
          </a:xfrm>
          <a:prstGeom prst="line">
            <a:avLst/>
          </a:prstGeom>
          <a:noFill/>
          <a:ln w="9525">
            <a:solidFill>
              <a:schemeClr val="hlink"/>
            </a:solidFill>
            <a:round/>
            <a:headEnd/>
            <a:tailEnd/>
          </a:ln>
        </p:spPr>
        <p:txBody>
          <a:bodyPr wrap="none" anchor="ctr"/>
          <a:lstStyle/>
          <a:p>
            <a:endParaRPr lang="en-US"/>
          </a:p>
        </p:txBody>
      </p:sp>
      <p:sp>
        <p:nvSpPr>
          <p:cNvPr id="166928" name="Line 16"/>
          <p:cNvSpPr>
            <a:spLocks noChangeShapeType="1"/>
          </p:cNvSpPr>
          <p:nvPr/>
        </p:nvSpPr>
        <p:spPr bwMode="auto">
          <a:xfrm>
            <a:off x="5251450" y="5211763"/>
            <a:ext cx="3089275" cy="0"/>
          </a:xfrm>
          <a:prstGeom prst="line">
            <a:avLst/>
          </a:prstGeom>
          <a:noFill/>
          <a:ln w="9525">
            <a:solidFill>
              <a:schemeClr val="hlink"/>
            </a:solidFill>
            <a:round/>
            <a:headEnd/>
            <a:tailEnd/>
          </a:ln>
        </p:spPr>
        <p:txBody>
          <a:bodyPr wrap="none" anchor="ctr"/>
          <a:lstStyle/>
          <a:p>
            <a:endParaRPr lang="en-US"/>
          </a:p>
        </p:txBody>
      </p:sp>
      <p:sp>
        <p:nvSpPr>
          <p:cNvPr id="166929" name="Line 17"/>
          <p:cNvSpPr>
            <a:spLocks noChangeShapeType="1"/>
          </p:cNvSpPr>
          <p:nvPr/>
        </p:nvSpPr>
        <p:spPr bwMode="auto">
          <a:xfrm>
            <a:off x="5233988" y="5448300"/>
            <a:ext cx="3089275" cy="0"/>
          </a:xfrm>
          <a:prstGeom prst="line">
            <a:avLst/>
          </a:prstGeom>
          <a:noFill/>
          <a:ln w="9525">
            <a:solidFill>
              <a:schemeClr val="hlink"/>
            </a:solidFill>
            <a:round/>
            <a:headEnd/>
            <a:tailEnd/>
          </a:ln>
        </p:spPr>
        <p:txBody>
          <a:bodyPr wrap="none" anchor="ctr"/>
          <a:lstStyle/>
          <a:p>
            <a:endParaRPr lang="en-US"/>
          </a:p>
        </p:txBody>
      </p:sp>
      <p:sp>
        <p:nvSpPr>
          <p:cNvPr id="166930" name="Line 18"/>
          <p:cNvSpPr>
            <a:spLocks noChangeShapeType="1"/>
          </p:cNvSpPr>
          <p:nvPr/>
        </p:nvSpPr>
        <p:spPr bwMode="auto">
          <a:xfrm>
            <a:off x="5262563" y="5691188"/>
            <a:ext cx="3089275" cy="0"/>
          </a:xfrm>
          <a:prstGeom prst="line">
            <a:avLst/>
          </a:prstGeom>
          <a:noFill/>
          <a:ln w="9525">
            <a:solidFill>
              <a:schemeClr val="hlink"/>
            </a:solidFill>
            <a:round/>
            <a:headEnd/>
            <a:tailEnd/>
          </a:ln>
        </p:spPr>
        <p:txBody>
          <a:bodyPr wrap="none" anchor="ctr"/>
          <a:lstStyle/>
          <a:p>
            <a:endParaRPr lang="en-US"/>
          </a:p>
        </p:txBody>
      </p:sp>
      <p:sp>
        <p:nvSpPr>
          <p:cNvPr id="166931" name="Line 19"/>
          <p:cNvSpPr>
            <a:spLocks noChangeShapeType="1"/>
          </p:cNvSpPr>
          <p:nvPr/>
        </p:nvSpPr>
        <p:spPr bwMode="auto">
          <a:xfrm>
            <a:off x="5218113" y="4676775"/>
            <a:ext cx="3089275" cy="0"/>
          </a:xfrm>
          <a:prstGeom prst="line">
            <a:avLst/>
          </a:prstGeom>
          <a:noFill/>
          <a:ln w="9525">
            <a:solidFill>
              <a:schemeClr val="hlink"/>
            </a:solidFill>
            <a:round/>
            <a:headEnd/>
            <a:tailEnd/>
          </a:ln>
        </p:spPr>
        <p:txBody>
          <a:bodyPr wrap="none" anchor="ctr"/>
          <a:lstStyle/>
          <a:p>
            <a:endParaRPr lang="en-US"/>
          </a:p>
        </p:txBody>
      </p:sp>
      <p:sp>
        <p:nvSpPr>
          <p:cNvPr id="166932" name="Line 20"/>
          <p:cNvSpPr>
            <a:spLocks noChangeShapeType="1"/>
          </p:cNvSpPr>
          <p:nvPr/>
        </p:nvSpPr>
        <p:spPr bwMode="auto">
          <a:xfrm>
            <a:off x="5026025" y="3614738"/>
            <a:ext cx="3594100" cy="0"/>
          </a:xfrm>
          <a:prstGeom prst="line">
            <a:avLst/>
          </a:prstGeom>
          <a:noFill/>
          <a:ln w="28575">
            <a:solidFill>
              <a:schemeClr val="tx1"/>
            </a:solidFill>
            <a:round/>
            <a:headEnd type="triangle" w="med" len="med"/>
            <a:tailEnd type="triangle" w="med" len="med"/>
          </a:ln>
        </p:spPr>
        <p:txBody>
          <a:bodyPr wrap="none" anchor="ctr"/>
          <a:lstStyle/>
          <a:p>
            <a:endParaRPr lang="en-US"/>
          </a:p>
        </p:txBody>
      </p:sp>
      <p:sp>
        <p:nvSpPr>
          <p:cNvPr id="166933" name="Line 21"/>
          <p:cNvSpPr>
            <a:spLocks noChangeShapeType="1"/>
          </p:cNvSpPr>
          <p:nvPr/>
        </p:nvSpPr>
        <p:spPr bwMode="auto">
          <a:xfrm>
            <a:off x="5253038" y="4124325"/>
            <a:ext cx="3089275" cy="0"/>
          </a:xfrm>
          <a:prstGeom prst="line">
            <a:avLst/>
          </a:prstGeom>
          <a:noFill/>
          <a:ln w="9525">
            <a:solidFill>
              <a:schemeClr val="hlink"/>
            </a:solidFill>
            <a:round/>
            <a:headEnd/>
            <a:tailEnd/>
          </a:ln>
        </p:spPr>
        <p:txBody>
          <a:bodyPr wrap="none" anchor="ctr"/>
          <a:lstStyle/>
          <a:p>
            <a:endParaRPr lang="en-US"/>
          </a:p>
        </p:txBody>
      </p:sp>
      <p:sp>
        <p:nvSpPr>
          <p:cNvPr id="166934" name="Line 22"/>
          <p:cNvSpPr>
            <a:spLocks noChangeShapeType="1"/>
          </p:cNvSpPr>
          <p:nvPr/>
        </p:nvSpPr>
        <p:spPr bwMode="auto">
          <a:xfrm>
            <a:off x="5262563" y="3862388"/>
            <a:ext cx="3089275" cy="0"/>
          </a:xfrm>
          <a:prstGeom prst="line">
            <a:avLst/>
          </a:prstGeom>
          <a:noFill/>
          <a:ln w="9525">
            <a:solidFill>
              <a:schemeClr val="hlink"/>
            </a:solidFill>
            <a:round/>
            <a:headEnd/>
            <a:tailEnd/>
          </a:ln>
        </p:spPr>
        <p:txBody>
          <a:bodyPr wrap="none" anchor="ctr"/>
          <a:lstStyle/>
          <a:p>
            <a:endParaRPr lang="en-US"/>
          </a:p>
        </p:txBody>
      </p:sp>
      <p:sp>
        <p:nvSpPr>
          <p:cNvPr id="166935" name="Line 23"/>
          <p:cNvSpPr>
            <a:spLocks noChangeShapeType="1"/>
          </p:cNvSpPr>
          <p:nvPr/>
        </p:nvSpPr>
        <p:spPr bwMode="auto">
          <a:xfrm>
            <a:off x="5314950" y="4400550"/>
            <a:ext cx="3089275" cy="0"/>
          </a:xfrm>
          <a:prstGeom prst="line">
            <a:avLst/>
          </a:prstGeom>
          <a:noFill/>
          <a:ln w="9525">
            <a:solidFill>
              <a:schemeClr val="hlink"/>
            </a:solidFill>
            <a:round/>
            <a:headEnd/>
            <a:tailEnd/>
          </a:ln>
        </p:spPr>
        <p:txBody>
          <a:bodyPr wrap="none" anchor="ctr"/>
          <a:lstStyle/>
          <a:p>
            <a:endParaRPr lang="en-US"/>
          </a:p>
        </p:txBody>
      </p:sp>
      <p:sp>
        <p:nvSpPr>
          <p:cNvPr id="166936" name="Line 24"/>
          <p:cNvSpPr>
            <a:spLocks noChangeShapeType="1"/>
          </p:cNvSpPr>
          <p:nvPr/>
        </p:nvSpPr>
        <p:spPr bwMode="auto">
          <a:xfrm>
            <a:off x="5281613" y="3352800"/>
            <a:ext cx="3089275" cy="0"/>
          </a:xfrm>
          <a:prstGeom prst="line">
            <a:avLst/>
          </a:prstGeom>
          <a:noFill/>
          <a:ln w="9525">
            <a:solidFill>
              <a:schemeClr val="hlink"/>
            </a:solidFill>
            <a:round/>
            <a:headEnd/>
            <a:tailEnd/>
          </a:ln>
        </p:spPr>
        <p:txBody>
          <a:bodyPr wrap="none" anchor="ctr"/>
          <a:lstStyle/>
          <a:p>
            <a:endParaRPr lang="en-US"/>
          </a:p>
        </p:txBody>
      </p:sp>
      <p:sp>
        <p:nvSpPr>
          <p:cNvPr id="166937" name="Line 25"/>
          <p:cNvSpPr>
            <a:spLocks noChangeShapeType="1"/>
          </p:cNvSpPr>
          <p:nvPr/>
        </p:nvSpPr>
        <p:spPr bwMode="auto">
          <a:xfrm>
            <a:off x="5233988" y="3105150"/>
            <a:ext cx="3089275" cy="0"/>
          </a:xfrm>
          <a:prstGeom prst="line">
            <a:avLst/>
          </a:prstGeom>
          <a:noFill/>
          <a:ln w="9525">
            <a:solidFill>
              <a:schemeClr val="hlink"/>
            </a:solidFill>
            <a:round/>
            <a:headEnd/>
            <a:tailEnd/>
          </a:ln>
        </p:spPr>
        <p:txBody>
          <a:bodyPr wrap="none" anchor="ctr"/>
          <a:lstStyle/>
          <a:p>
            <a:endParaRPr lang="en-US"/>
          </a:p>
        </p:txBody>
      </p:sp>
      <p:sp>
        <p:nvSpPr>
          <p:cNvPr id="166938" name="Line 26"/>
          <p:cNvSpPr>
            <a:spLocks noChangeShapeType="1"/>
          </p:cNvSpPr>
          <p:nvPr/>
        </p:nvSpPr>
        <p:spPr bwMode="auto">
          <a:xfrm>
            <a:off x="5272088" y="2843213"/>
            <a:ext cx="3089275" cy="0"/>
          </a:xfrm>
          <a:prstGeom prst="line">
            <a:avLst/>
          </a:prstGeom>
          <a:noFill/>
          <a:ln w="9525">
            <a:solidFill>
              <a:schemeClr val="hlink"/>
            </a:solidFill>
            <a:round/>
            <a:headEnd/>
            <a:tailEnd/>
          </a:ln>
        </p:spPr>
        <p:txBody>
          <a:bodyPr wrap="none" anchor="ctr"/>
          <a:lstStyle/>
          <a:p>
            <a:endParaRPr lang="en-US"/>
          </a:p>
        </p:txBody>
      </p:sp>
      <p:sp>
        <p:nvSpPr>
          <p:cNvPr id="166939" name="Line 27"/>
          <p:cNvSpPr>
            <a:spLocks noChangeShapeType="1"/>
          </p:cNvSpPr>
          <p:nvPr/>
        </p:nvSpPr>
        <p:spPr bwMode="auto">
          <a:xfrm>
            <a:off x="5267325" y="2581275"/>
            <a:ext cx="3089275" cy="0"/>
          </a:xfrm>
          <a:prstGeom prst="line">
            <a:avLst/>
          </a:prstGeom>
          <a:noFill/>
          <a:ln w="9525">
            <a:solidFill>
              <a:schemeClr val="hlink"/>
            </a:solidFill>
            <a:round/>
            <a:headEnd/>
            <a:tailEnd/>
          </a:ln>
        </p:spPr>
        <p:txBody>
          <a:bodyPr wrap="none" anchor="ctr"/>
          <a:lstStyle/>
          <a:p>
            <a:endParaRPr lang="en-US"/>
          </a:p>
        </p:txBody>
      </p:sp>
      <p:sp>
        <p:nvSpPr>
          <p:cNvPr id="166940" name="Oval 28"/>
          <p:cNvSpPr>
            <a:spLocks noChangeArrowheads="1"/>
          </p:cNvSpPr>
          <p:nvPr/>
        </p:nvSpPr>
        <p:spPr bwMode="auto">
          <a:xfrm>
            <a:off x="7319963" y="3319463"/>
            <a:ext cx="149225" cy="134937"/>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166943" name="Oval 31"/>
          <p:cNvSpPr>
            <a:spLocks noChangeArrowheads="1"/>
          </p:cNvSpPr>
          <p:nvPr/>
        </p:nvSpPr>
        <p:spPr bwMode="auto">
          <a:xfrm>
            <a:off x="6696075" y="4340225"/>
            <a:ext cx="149225" cy="150813"/>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166946" name="Rectangle 34"/>
          <p:cNvSpPr>
            <a:spLocks noChangeArrowheads="1"/>
          </p:cNvSpPr>
          <p:nvPr/>
        </p:nvSpPr>
        <p:spPr bwMode="auto">
          <a:xfrm>
            <a:off x="6708775" y="4406900"/>
            <a:ext cx="790575" cy="396875"/>
          </a:xfrm>
          <a:prstGeom prst="rect">
            <a:avLst/>
          </a:prstGeom>
          <a:noFill/>
          <a:ln w="9525">
            <a:noFill/>
            <a:miter lim="800000"/>
            <a:headEnd/>
            <a:tailEnd/>
          </a:ln>
        </p:spPr>
        <p:txBody>
          <a:bodyPr wrap="none">
            <a:spAutoFit/>
          </a:bodyPr>
          <a:lstStyle/>
          <a:p>
            <a:r>
              <a:rPr lang="en-US" sz="2000" b="1"/>
              <a:t>(2,-3)</a:t>
            </a:r>
            <a:endParaRPr lang="en-US" b="1"/>
          </a:p>
        </p:txBody>
      </p:sp>
      <p:sp>
        <p:nvSpPr>
          <p:cNvPr id="166947" name="Rectangle 35"/>
          <p:cNvSpPr>
            <a:spLocks noChangeArrowheads="1"/>
          </p:cNvSpPr>
          <p:nvPr/>
        </p:nvSpPr>
        <p:spPr bwMode="auto">
          <a:xfrm>
            <a:off x="7499350" y="3152775"/>
            <a:ext cx="806450" cy="396875"/>
          </a:xfrm>
          <a:prstGeom prst="rect">
            <a:avLst/>
          </a:prstGeom>
          <a:noFill/>
          <a:ln w="9525">
            <a:noFill/>
            <a:miter lim="800000"/>
            <a:headEnd/>
            <a:tailEnd/>
          </a:ln>
        </p:spPr>
        <p:txBody>
          <a:bodyPr>
            <a:spAutoFit/>
          </a:bodyPr>
          <a:lstStyle/>
          <a:p>
            <a:r>
              <a:rPr lang="en-US" sz="2000" b="1"/>
              <a:t>(4,1)</a:t>
            </a:r>
          </a:p>
        </p:txBody>
      </p:sp>
      <p:sp>
        <p:nvSpPr>
          <p:cNvPr id="166952" name="Rectangle 40"/>
          <p:cNvSpPr>
            <a:spLocks noChangeArrowheads="1"/>
          </p:cNvSpPr>
          <p:nvPr/>
        </p:nvSpPr>
        <p:spPr bwMode="auto">
          <a:xfrm>
            <a:off x="8335963" y="3578225"/>
            <a:ext cx="292100" cy="457200"/>
          </a:xfrm>
          <a:prstGeom prst="rect">
            <a:avLst/>
          </a:prstGeom>
          <a:noFill/>
          <a:ln w="9525">
            <a:noFill/>
            <a:miter lim="800000"/>
            <a:headEnd/>
            <a:tailEnd/>
          </a:ln>
        </p:spPr>
        <p:txBody>
          <a:bodyPr>
            <a:spAutoFit/>
          </a:bodyPr>
          <a:lstStyle/>
          <a:p>
            <a:r>
              <a:rPr lang="en-US"/>
              <a:t>x</a:t>
            </a:r>
          </a:p>
        </p:txBody>
      </p:sp>
      <p:sp>
        <p:nvSpPr>
          <p:cNvPr id="166953" name="Rectangle 41"/>
          <p:cNvSpPr>
            <a:spLocks noChangeArrowheads="1"/>
          </p:cNvSpPr>
          <p:nvPr/>
        </p:nvSpPr>
        <p:spPr bwMode="auto">
          <a:xfrm>
            <a:off x="5969000" y="1874838"/>
            <a:ext cx="336550" cy="457200"/>
          </a:xfrm>
          <a:prstGeom prst="rect">
            <a:avLst/>
          </a:prstGeom>
          <a:noFill/>
          <a:ln w="9525">
            <a:noFill/>
            <a:miter lim="800000"/>
            <a:headEnd/>
            <a:tailEnd/>
          </a:ln>
        </p:spPr>
        <p:txBody>
          <a:bodyPr wrap="none">
            <a:spAutoFit/>
          </a:bodyPr>
          <a:lstStyle/>
          <a:p>
            <a:r>
              <a:rPr lang="en-US"/>
              <a:t>y</a:t>
            </a:r>
          </a:p>
        </p:txBody>
      </p:sp>
      <p:sp>
        <p:nvSpPr>
          <p:cNvPr id="166955" name="Freeform 43"/>
          <p:cNvSpPr>
            <a:spLocks/>
          </p:cNvSpPr>
          <p:nvPr/>
        </p:nvSpPr>
        <p:spPr bwMode="auto">
          <a:xfrm>
            <a:off x="6003925" y="2568575"/>
            <a:ext cx="1573213" cy="1851025"/>
          </a:xfrm>
          <a:custGeom>
            <a:avLst/>
            <a:gdLst/>
            <a:ahLst/>
            <a:cxnLst>
              <a:cxn ang="0">
                <a:pos x="0" y="18"/>
              </a:cxn>
              <a:cxn ang="0">
                <a:pos x="91" y="482"/>
              </a:cxn>
              <a:cxn ang="0">
                <a:pos x="472" y="1164"/>
              </a:cxn>
              <a:cxn ang="0">
                <a:pos x="881" y="491"/>
              </a:cxn>
              <a:cxn ang="0">
                <a:pos x="991" y="0"/>
              </a:cxn>
            </a:cxnLst>
            <a:rect l="0" t="0" r="r" b="b"/>
            <a:pathLst>
              <a:path w="991" h="1166">
                <a:moveTo>
                  <a:pt x="0" y="18"/>
                </a:moveTo>
                <a:cubicBezTo>
                  <a:pt x="6" y="154"/>
                  <a:pt x="12" y="291"/>
                  <a:pt x="91" y="482"/>
                </a:cubicBezTo>
                <a:cubicBezTo>
                  <a:pt x="170" y="673"/>
                  <a:pt x="340" y="1162"/>
                  <a:pt x="472" y="1164"/>
                </a:cubicBezTo>
                <a:cubicBezTo>
                  <a:pt x="604" y="1166"/>
                  <a:pt x="795" y="685"/>
                  <a:pt x="881" y="491"/>
                </a:cubicBezTo>
                <a:cubicBezTo>
                  <a:pt x="967" y="297"/>
                  <a:pt x="979" y="148"/>
                  <a:pt x="991" y="0"/>
                </a:cubicBezTo>
              </a:path>
            </a:pathLst>
          </a:custGeom>
          <a:noFill/>
          <a:ln w="28575">
            <a:solidFill>
              <a:schemeClr val="tx1"/>
            </a:solidFill>
            <a:round/>
            <a:headEnd type="triangle" w="med" len="med"/>
            <a:tailEnd type="triangle" w="med" len="med"/>
          </a:ln>
        </p:spPr>
        <p:txBody>
          <a:bodyPr wrap="none" anchor="ctr"/>
          <a:lstStyle/>
          <a:p>
            <a:endParaRPr lang="en-US"/>
          </a:p>
        </p:txBody>
      </p:sp>
      <p:sp>
        <p:nvSpPr>
          <p:cNvPr id="166956" name="Rectangle 44"/>
          <p:cNvSpPr>
            <a:spLocks noChangeArrowheads="1"/>
          </p:cNvSpPr>
          <p:nvPr/>
        </p:nvSpPr>
        <p:spPr bwMode="auto">
          <a:xfrm>
            <a:off x="6343650" y="3621088"/>
            <a:ext cx="354013" cy="457200"/>
          </a:xfrm>
          <a:prstGeom prst="rect">
            <a:avLst/>
          </a:prstGeom>
          <a:noFill/>
          <a:ln w="9525">
            <a:noFill/>
            <a:miter lim="800000"/>
            <a:headEnd/>
            <a:tailEnd/>
          </a:ln>
        </p:spPr>
        <p:txBody>
          <a:bodyPr wrap="none">
            <a:spAutoFit/>
          </a:bodyPr>
          <a:lstStyle/>
          <a:p>
            <a:r>
              <a:rPr lang="en-US" b="1"/>
              <a:t>1</a:t>
            </a:r>
            <a:endParaRPr lang="en-US"/>
          </a:p>
        </p:txBody>
      </p:sp>
      <p:sp>
        <p:nvSpPr>
          <p:cNvPr id="166957" name="Rectangle 45"/>
          <p:cNvSpPr>
            <a:spLocks noChangeArrowheads="1"/>
          </p:cNvSpPr>
          <p:nvPr/>
        </p:nvSpPr>
        <p:spPr bwMode="auto">
          <a:xfrm>
            <a:off x="5824538" y="3087688"/>
            <a:ext cx="354012" cy="457200"/>
          </a:xfrm>
          <a:prstGeom prst="rect">
            <a:avLst/>
          </a:prstGeom>
          <a:noFill/>
          <a:ln w="9525">
            <a:noFill/>
            <a:miter lim="800000"/>
            <a:headEnd/>
            <a:tailEnd/>
          </a:ln>
        </p:spPr>
        <p:txBody>
          <a:bodyPr wrap="none">
            <a:spAutoFit/>
          </a:bodyPr>
          <a:lstStyle/>
          <a:p>
            <a:r>
              <a:rPr lang="en-US" b="1"/>
              <a:t>1</a:t>
            </a:r>
            <a:endParaRPr lang="en-US"/>
          </a:p>
        </p:txBody>
      </p:sp>
      <p:sp>
        <p:nvSpPr>
          <p:cNvPr id="166958" name="Rectangle 46"/>
          <p:cNvSpPr>
            <a:spLocks noChangeArrowheads="1"/>
          </p:cNvSpPr>
          <p:nvPr/>
        </p:nvSpPr>
        <p:spPr bwMode="auto">
          <a:xfrm>
            <a:off x="427038" y="2141538"/>
            <a:ext cx="4494212" cy="3759200"/>
          </a:xfrm>
          <a:prstGeom prst="rect">
            <a:avLst/>
          </a:prstGeom>
          <a:noFill/>
          <a:ln w="9525">
            <a:noFill/>
            <a:miter lim="800000"/>
            <a:headEnd/>
            <a:tailEnd/>
          </a:ln>
        </p:spPr>
        <p:txBody>
          <a:bodyPr>
            <a:spAutoFit/>
          </a:bodyPr>
          <a:lstStyle/>
          <a:p>
            <a:r>
              <a:rPr lang="en-US" sz="1600"/>
              <a:t>Write the quadratic function for the parabola shown.</a:t>
            </a:r>
          </a:p>
          <a:p>
            <a:endParaRPr lang="en-US" sz="1600"/>
          </a:p>
          <a:p>
            <a:r>
              <a:rPr lang="en-US" sz="1600">
                <a:solidFill>
                  <a:schemeClr val="folHlink"/>
                </a:solidFill>
              </a:rPr>
              <a:t>Solution:</a:t>
            </a:r>
            <a:endParaRPr lang="en-US" sz="1600"/>
          </a:p>
          <a:p>
            <a:r>
              <a:rPr lang="en-US" sz="1600"/>
              <a:t>The vertex shown is (h,k) = (2,-3)</a:t>
            </a:r>
          </a:p>
          <a:p>
            <a:r>
              <a:rPr lang="en-US" sz="1600"/>
              <a:t>Using the vertex form of the quadratic function.</a:t>
            </a:r>
          </a:p>
          <a:p>
            <a:r>
              <a:rPr lang="en-US" sz="1600"/>
              <a:t>y = a(x-h)</a:t>
            </a:r>
            <a:r>
              <a:rPr lang="en-US" sz="1600" baseline="30000"/>
              <a:t>2</a:t>
            </a:r>
            <a:r>
              <a:rPr lang="en-US" sz="1600"/>
              <a:t> + k</a:t>
            </a:r>
          </a:p>
          <a:p>
            <a:r>
              <a:rPr lang="en-US" sz="1600"/>
              <a:t>y = a(x-2)</a:t>
            </a:r>
            <a:r>
              <a:rPr lang="en-US" sz="1600" baseline="30000"/>
              <a:t>2</a:t>
            </a:r>
            <a:r>
              <a:rPr lang="en-US" sz="1600"/>
              <a:t> - 3</a:t>
            </a:r>
          </a:p>
          <a:p>
            <a:r>
              <a:rPr lang="en-US" sz="1600"/>
              <a:t>Use the other given point (4,1) to find a.</a:t>
            </a:r>
          </a:p>
          <a:p>
            <a:r>
              <a:rPr lang="en-US" sz="1600"/>
              <a:t>1 = a(4-2)</a:t>
            </a:r>
            <a:r>
              <a:rPr lang="en-US" sz="1600" baseline="30000"/>
              <a:t>2</a:t>
            </a:r>
            <a:r>
              <a:rPr lang="en-US" sz="1600"/>
              <a:t> - 3</a:t>
            </a:r>
          </a:p>
          <a:p>
            <a:r>
              <a:rPr lang="en-US" sz="1600"/>
              <a:t>1 = 4a - 3</a:t>
            </a:r>
          </a:p>
          <a:p>
            <a:r>
              <a:rPr lang="en-US" sz="1600"/>
              <a:t>4 = 4a</a:t>
            </a:r>
          </a:p>
          <a:p>
            <a:r>
              <a:rPr lang="en-US" sz="1600"/>
              <a:t>1 = a</a:t>
            </a:r>
          </a:p>
          <a:p>
            <a:r>
              <a:rPr lang="en-US" sz="1600">
                <a:solidFill>
                  <a:schemeClr val="folHlink"/>
                </a:solidFill>
              </a:rPr>
              <a:t>Hence the quadratic function for the parabola is y = (x-2)</a:t>
            </a:r>
            <a:r>
              <a:rPr lang="en-US" sz="1600" baseline="30000">
                <a:solidFill>
                  <a:schemeClr val="folHlink"/>
                </a:solidFill>
              </a:rPr>
              <a:t>2</a:t>
            </a:r>
            <a:r>
              <a:rPr lang="en-US" sz="1600">
                <a:solidFill>
                  <a:schemeClr val="folHlink"/>
                </a:solidFill>
              </a:rPr>
              <a:t> -3</a:t>
            </a:r>
          </a:p>
        </p:txBody>
      </p:sp>
      <p:sp>
        <p:nvSpPr>
          <p:cNvPr id="166959" name="Rectangle 47"/>
          <p:cNvSpPr>
            <a:spLocks noChangeArrowheads="1"/>
          </p:cNvSpPr>
          <p:nvPr/>
        </p:nvSpPr>
        <p:spPr bwMode="auto">
          <a:xfrm>
            <a:off x="3933825" y="-246063"/>
            <a:ext cx="184150" cy="457201"/>
          </a:xfrm>
          <a:prstGeom prst="rect">
            <a:avLst/>
          </a:prstGeom>
          <a:noFill/>
          <a:ln w="9525">
            <a:noFill/>
            <a:miter lim="800000"/>
            <a:headEnd/>
            <a:tailEnd/>
          </a:ln>
        </p:spPr>
        <p:txBody>
          <a:bodyPr wrap="none">
            <a:spAutoFit/>
          </a:bodyPr>
          <a:lstStyle/>
          <a:p>
            <a:endParaRPr lang="en-US"/>
          </a:p>
        </p:txBody>
      </p:sp>
    </p:spTree>
  </p:cSld>
  <p:clrMapOvr>
    <a:masterClrMapping/>
  </p:clrMapOvr>
  <p:timing>
    <p:tnLst>
      <p:par>
        <p:cTn xmlns:p14="http://schemas.microsoft.com/office/powerpoint/2010/mai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Rectangle 2"/>
          <p:cNvSpPr>
            <a:spLocks noGrp="1" noChangeArrowheads="1"/>
          </p:cNvSpPr>
          <p:nvPr>
            <p:ph type="title"/>
          </p:nvPr>
        </p:nvSpPr>
        <p:spPr/>
        <p:txBody>
          <a:bodyPr/>
          <a:lstStyle/>
          <a:p>
            <a:r>
              <a:rPr lang="en-US" sz="4000"/>
              <a:t>QUADRATIC FUNCTION IN INTERCEPT FORM</a:t>
            </a:r>
            <a:endParaRPr lang="en-US"/>
          </a:p>
        </p:txBody>
      </p:sp>
      <p:sp>
        <p:nvSpPr>
          <p:cNvPr id="167939" name="Rectangle 3"/>
          <p:cNvSpPr>
            <a:spLocks noChangeArrowheads="1"/>
          </p:cNvSpPr>
          <p:nvPr/>
        </p:nvSpPr>
        <p:spPr bwMode="auto">
          <a:xfrm>
            <a:off x="685800" y="533400"/>
            <a:ext cx="7772400" cy="1143000"/>
          </a:xfrm>
          <a:prstGeom prst="rect">
            <a:avLst/>
          </a:prstGeom>
          <a:noFill/>
          <a:ln w="9525">
            <a:noFill/>
            <a:miter lim="800000"/>
            <a:headEnd/>
            <a:tailEnd/>
          </a:ln>
        </p:spPr>
        <p:txBody>
          <a:bodyPr anchor="ctr"/>
          <a:lstStyle/>
          <a:p>
            <a:pPr algn="ctr" eaLnBrk="1" hangingPunct="1"/>
            <a:endParaRPr lang="en-US" sz="4400">
              <a:solidFill>
                <a:schemeClr val="tx2"/>
              </a:solidFill>
            </a:endParaRPr>
          </a:p>
        </p:txBody>
      </p:sp>
      <p:sp>
        <p:nvSpPr>
          <p:cNvPr id="167940" name="Rectangle 4"/>
          <p:cNvSpPr>
            <a:spLocks noChangeArrowheads="1"/>
          </p:cNvSpPr>
          <p:nvPr/>
        </p:nvSpPr>
        <p:spPr bwMode="auto">
          <a:xfrm>
            <a:off x="685800" y="533400"/>
            <a:ext cx="7772400" cy="1143000"/>
          </a:xfrm>
          <a:prstGeom prst="rect">
            <a:avLst/>
          </a:prstGeom>
          <a:noFill/>
          <a:ln w="9525">
            <a:noFill/>
            <a:miter lim="800000"/>
            <a:headEnd/>
            <a:tailEnd/>
          </a:ln>
        </p:spPr>
        <p:txBody>
          <a:bodyPr anchor="ctr"/>
          <a:lstStyle/>
          <a:p>
            <a:pPr algn="ctr" eaLnBrk="1" hangingPunct="1"/>
            <a:endParaRPr lang="en-US" sz="4400">
              <a:solidFill>
                <a:schemeClr val="tx2"/>
              </a:solidFill>
            </a:endParaRPr>
          </a:p>
        </p:txBody>
      </p:sp>
      <p:sp>
        <p:nvSpPr>
          <p:cNvPr id="167941" name="Line 5"/>
          <p:cNvSpPr>
            <a:spLocks noChangeShapeType="1"/>
          </p:cNvSpPr>
          <p:nvPr/>
        </p:nvSpPr>
        <p:spPr bwMode="auto">
          <a:xfrm flipH="1">
            <a:off x="6483350" y="2393950"/>
            <a:ext cx="28575" cy="3375025"/>
          </a:xfrm>
          <a:prstGeom prst="line">
            <a:avLst/>
          </a:prstGeom>
          <a:noFill/>
          <a:ln w="9525">
            <a:solidFill>
              <a:schemeClr val="hlink"/>
            </a:solidFill>
            <a:round/>
            <a:headEnd/>
            <a:tailEnd/>
          </a:ln>
        </p:spPr>
        <p:txBody>
          <a:bodyPr wrap="none" anchor="ctr"/>
          <a:lstStyle/>
          <a:p>
            <a:endParaRPr lang="en-US"/>
          </a:p>
        </p:txBody>
      </p:sp>
      <p:sp>
        <p:nvSpPr>
          <p:cNvPr id="167942" name="Line 6"/>
          <p:cNvSpPr>
            <a:spLocks noChangeShapeType="1"/>
          </p:cNvSpPr>
          <p:nvPr/>
        </p:nvSpPr>
        <p:spPr bwMode="auto">
          <a:xfrm flipV="1">
            <a:off x="5154613" y="4924425"/>
            <a:ext cx="3273425" cy="14288"/>
          </a:xfrm>
          <a:prstGeom prst="line">
            <a:avLst/>
          </a:prstGeom>
          <a:noFill/>
          <a:ln w="9525">
            <a:solidFill>
              <a:schemeClr val="hlink"/>
            </a:solidFill>
            <a:round/>
            <a:headEnd/>
            <a:tailEnd/>
          </a:ln>
        </p:spPr>
        <p:txBody>
          <a:bodyPr wrap="none" anchor="ctr"/>
          <a:lstStyle/>
          <a:p>
            <a:endParaRPr lang="en-US"/>
          </a:p>
        </p:txBody>
      </p:sp>
      <p:sp>
        <p:nvSpPr>
          <p:cNvPr id="167943" name="Line 7"/>
          <p:cNvSpPr>
            <a:spLocks noChangeShapeType="1"/>
          </p:cNvSpPr>
          <p:nvPr/>
        </p:nvSpPr>
        <p:spPr bwMode="auto">
          <a:xfrm flipH="1">
            <a:off x="6118225" y="2474913"/>
            <a:ext cx="42863" cy="3248025"/>
          </a:xfrm>
          <a:prstGeom prst="line">
            <a:avLst/>
          </a:prstGeom>
          <a:noFill/>
          <a:ln w="9525">
            <a:solidFill>
              <a:schemeClr val="hlink"/>
            </a:solidFill>
            <a:round/>
            <a:headEnd/>
            <a:tailEnd/>
          </a:ln>
        </p:spPr>
        <p:txBody>
          <a:bodyPr wrap="none" anchor="ctr"/>
          <a:lstStyle/>
          <a:p>
            <a:endParaRPr lang="en-US"/>
          </a:p>
        </p:txBody>
      </p:sp>
      <p:sp>
        <p:nvSpPr>
          <p:cNvPr id="167944" name="Line 8"/>
          <p:cNvSpPr>
            <a:spLocks noChangeShapeType="1"/>
          </p:cNvSpPr>
          <p:nvPr/>
        </p:nvSpPr>
        <p:spPr bwMode="auto">
          <a:xfrm flipH="1">
            <a:off x="5846763" y="2474913"/>
            <a:ext cx="42862" cy="3248025"/>
          </a:xfrm>
          <a:prstGeom prst="line">
            <a:avLst/>
          </a:prstGeom>
          <a:noFill/>
          <a:ln w="9525">
            <a:solidFill>
              <a:schemeClr val="hlink"/>
            </a:solidFill>
            <a:round/>
            <a:headEnd/>
            <a:tailEnd/>
          </a:ln>
        </p:spPr>
        <p:txBody>
          <a:bodyPr wrap="none" anchor="ctr"/>
          <a:lstStyle/>
          <a:p>
            <a:endParaRPr lang="en-US"/>
          </a:p>
        </p:txBody>
      </p:sp>
      <p:sp>
        <p:nvSpPr>
          <p:cNvPr id="167945" name="Line 9"/>
          <p:cNvSpPr>
            <a:spLocks noChangeShapeType="1"/>
          </p:cNvSpPr>
          <p:nvPr/>
        </p:nvSpPr>
        <p:spPr bwMode="auto">
          <a:xfrm flipH="1">
            <a:off x="5546725" y="2474913"/>
            <a:ext cx="42863" cy="3248025"/>
          </a:xfrm>
          <a:prstGeom prst="line">
            <a:avLst/>
          </a:prstGeom>
          <a:noFill/>
          <a:ln w="9525">
            <a:solidFill>
              <a:schemeClr val="hlink"/>
            </a:solidFill>
            <a:round/>
            <a:headEnd/>
            <a:tailEnd/>
          </a:ln>
        </p:spPr>
        <p:txBody>
          <a:bodyPr wrap="none" anchor="ctr"/>
          <a:lstStyle/>
          <a:p>
            <a:endParaRPr lang="en-US"/>
          </a:p>
        </p:txBody>
      </p:sp>
      <p:sp>
        <p:nvSpPr>
          <p:cNvPr id="167946" name="Line 10"/>
          <p:cNvSpPr>
            <a:spLocks noChangeShapeType="1"/>
          </p:cNvSpPr>
          <p:nvPr/>
        </p:nvSpPr>
        <p:spPr bwMode="auto">
          <a:xfrm flipH="1">
            <a:off x="5275263" y="2474913"/>
            <a:ext cx="42862" cy="3248025"/>
          </a:xfrm>
          <a:prstGeom prst="line">
            <a:avLst/>
          </a:prstGeom>
          <a:noFill/>
          <a:ln w="9525">
            <a:solidFill>
              <a:schemeClr val="hlink"/>
            </a:solidFill>
            <a:round/>
            <a:headEnd/>
            <a:tailEnd/>
          </a:ln>
        </p:spPr>
        <p:txBody>
          <a:bodyPr wrap="none" anchor="ctr"/>
          <a:lstStyle/>
          <a:p>
            <a:endParaRPr lang="en-US"/>
          </a:p>
        </p:txBody>
      </p:sp>
      <p:sp>
        <p:nvSpPr>
          <p:cNvPr id="167947" name="Line 11"/>
          <p:cNvSpPr>
            <a:spLocks noChangeShapeType="1"/>
          </p:cNvSpPr>
          <p:nvPr/>
        </p:nvSpPr>
        <p:spPr bwMode="auto">
          <a:xfrm flipH="1">
            <a:off x="6746875" y="2330450"/>
            <a:ext cx="28575" cy="3594100"/>
          </a:xfrm>
          <a:prstGeom prst="line">
            <a:avLst/>
          </a:prstGeom>
          <a:noFill/>
          <a:ln w="28575">
            <a:solidFill>
              <a:schemeClr val="tx1"/>
            </a:solidFill>
            <a:round/>
            <a:headEnd type="triangle" w="med" len="med"/>
            <a:tailEnd type="triangle" w="med" len="med"/>
          </a:ln>
        </p:spPr>
        <p:txBody>
          <a:bodyPr wrap="none" anchor="ctr"/>
          <a:lstStyle/>
          <a:p>
            <a:endParaRPr lang="en-US"/>
          </a:p>
        </p:txBody>
      </p:sp>
      <p:sp>
        <p:nvSpPr>
          <p:cNvPr id="167948" name="Line 12"/>
          <p:cNvSpPr>
            <a:spLocks noChangeShapeType="1"/>
          </p:cNvSpPr>
          <p:nvPr/>
        </p:nvSpPr>
        <p:spPr bwMode="auto">
          <a:xfrm flipH="1">
            <a:off x="7046913" y="2374900"/>
            <a:ext cx="28575" cy="3433763"/>
          </a:xfrm>
          <a:prstGeom prst="line">
            <a:avLst/>
          </a:prstGeom>
          <a:noFill/>
          <a:ln w="9525">
            <a:solidFill>
              <a:schemeClr val="hlink"/>
            </a:solidFill>
            <a:round/>
            <a:headEnd/>
            <a:tailEnd/>
          </a:ln>
        </p:spPr>
        <p:txBody>
          <a:bodyPr wrap="none" anchor="ctr"/>
          <a:lstStyle/>
          <a:p>
            <a:endParaRPr lang="en-US"/>
          </a:p>
        </p:txBody>
      </p:sp>
      <p:sp>
        <p:nvSpPr>
          <p:cNvPr id="167949" name="Line 13"/>
          <p:cNvSpPr>
            <a:spLocks noChangeShapeType="1"/>
          </p:cNvSpPr>
          <p:nvPr/>
        </p:nvSpPr>
        <p:spPr bwMode="auto">
          <a:xfrm flipH="1">
            <a:off x="7361238" y="2476500"/>
            <a:ext cx="42862" cy="3248025"/>
          </a:xfrm>
          <a:prstGeom prst="line">
            <a:avLst/>
          </a:prstGeom>
          <a:noFill/>
          <a:ln w="9525">
            <a:solidFill>
              <a:schemeClr val="hlink"/>
            </a:solidFill>
            <a:round/>
            <a:headEnd/>
            <a:tailEnd/>
          </a:ln>
        </p:spPr>
        <p:txBody>
          <a:bodyPr wrap="none" anchor="ctr"/>
          <a:lstStyle/>
          <a:p>
            <a:endParaRPr lang="en-US"/>
          </a:p>
        </p:txBody>
      </p:sp>
      <p:sp>
        <p:nvSpPr>
          <p:cNvPr id="167950" name="Line 14"/>
          <p:cNvSpPr>
            <a:spLocks noChangeShapeType="1"/>
          </p:cNvSpPr>
          <p:nvPr/>
        </p:nvSpPr>
        <p:spPr bwMode="auto">
          <a:xfrm flipH="1">
            <a:off x="7675563" y="2474913"/>
            <a:ext cx="42862" cy="3248025"/>
          </a:xfrm>
          <a:prstGeom prst="line">
            <a:avLst/>
          </a:prstGeom>
          <a:noFill/>
          <a:ln w="9525">
            <a:solidFill>
              <a:schemeClr val="hlink"/>
            </a:solidFill>
            <a:round/>
            <a:headEnd/>
            <a:tailEnd/>
          </a:ln>
        </p:spPr>
        <p:txBody>
          <a:bodyPr wrap="none" anchor="ctr"/>
          <a:lstStyle/>
          <a:p>
            <a:endParaRPr lang="en-US"/>
          </a:p>
        </p:txBody>
      </p:sp>
      <p:sp>
        <p:nvSpPr>
          <p:cNvPr id="167951" name="Line 15"/>
          <p:cNvSpPr>
            <a:spLocks noChangeShapeType="1"/>
          </p:cNvSpPr>
          <p:nvPr/>
        </p:nvSpPr>
        <p:spPr bwMode="auto">
          <a:xfrm flipH="1">
            <a:off x="7975600" y="2474913"/>
            <a:ext cx="42863" cy="3248025"/>
          </a:xfrm>
          <a:prstGeom prst="line">
            <a:avLst/>
          </a:prstGeom>
          <a:noFill/>
          <a:ln w="9525">
            <a:solidFill>
              <a:schemeClr val="hlink"/>
            </a:solidFill>
            <a:round/>
            <a:headEnd/>
            <a:tailEnd/>
          </a:ln>
        </p:spPr>
        <p:txBody>
          <a:bodyPr wrap="none" anchor="ctr"/>
          <a:lstStyle/>
          <a:p>
            <a:endParaRPr lang="en-US"/>
          </a:p>
        </p:txBody>
      </p:sp>
      <p:sp>
        <p:nvSpPr>
          <p:cNvPr id="167952" name="Line 16"/>
          <p:cNvSpPr>
            <a:spLocks noChangeShapeType="1"/>
          </p:cNvSpPr>
          <p:nvPr/>
        </p:nvSpPr>
        <p:spPr bwMode="auto">
          <a:xfrm flipH="1">
            <a:off x="8318500" y="2474913"/>
            <a:ext cx="42863" cy="3248025"/>
          </a:xfrm>
          <a:prstGeom prst="line">
            <a:avLst/>
          </a:prstGeom>
          <a:noFill/>
          <a:ln w="9525">
            <a:solidFill>
              <a:schemeClr val="hlink"/>
            </a:solidFill>
            <a:round/>
            <a:headEnd/>
            <a:tailEnd/>
          </a:ln>
        </p:spPr>
        <p:txBody>
          <a:bodyPr wrap="none" anchor="ctr"/>
          <a:lstStyle/>
          <a:p>
            <a:endParaRPr lang="en-US"/>
          </a:p>
        </p:txBody>
      </p:sp>
      <p:sp>
        <p:nvSpPr>
          <p:cNvPr id="167953" name="Line 17"/>
          <p:cNvSpPr>
            <a:spLocks noChangeShapeType="1"/>
          </p:cNvSpPr>
          <p:nvPr/>
        </p:nvSpPr>
        <p:spPr bwMode="auto">
          <a:xfrm>
            <a:off x="5251450" y="5211763"/>
            <a:ext cx="3089275" cy="0"/>
          </a:xfrm>
          <a:prstGeom prst="line">
            <a:avLst/>
          </a:prstGeom>
          <a:noFill/>
          <a:ln w="9525">
            <a:solidFill>
              <a:schemeClr val="hlink"/>
            </a:solidFill>
            <a:round/>
            <a:headEnd/>
            <a:tailEnd/>
          </a:ln>
        </p:spPr>
        <p:txBody>
          <a:bodyPr wrap="none" anchor="ctr"/>
          <a:lstStyle/>
          <a:p>
            <a:endParaRPr lang="en-US"/>
          </a:p>
        </p:txBody>
      </p:sp>
      <p:sp>
        <p:nvSpPr>
          <p:cNvPr id="167954" name="Line 18"/>
          <p:cNvSpPr>
            <a:spLocks noChangeShapeType="1"/>
          </p:cNvSpPr>
          <p:nvPr/>
        </p:nvSpPr>
        <p:spPr bwMode="auto">
          <a:xfrm>
            <a:off x="5233988" y="5448300"/>
            <a:ext cx="3089275" cy="0"/>
          </a:xfrm>
          <a:prstGeom prst="line">
            <a:avLst/>
          </a:prstGeom>
          <a:noFill/>
          <a:ln w="9525">
            <a:solidFill>
              <a:schemeClr val="hlink"/>
            </a:solidFill>
            <a:round/>
            <a:headEnd/>
            <a:tailEnd/>
          </a:ln>
        </p:spPr>
        <p:txBody>
          <a:bodyPr wrap="none" anchor="ctr"/>
          <a:lstStyle/>
          <a:p>
            <a:endParaRPr lang="en-US"/>
          </a:p>
        </p:txBody>
      </p:sp>
      <p:sp>
        <p:nvSpPr>
          <p:cNvPr id="167955" name="Line 19"/>
          <p:cNvSpPr>
            <a:spLocks noChangeShapeType="1"/>
          </p:cNvSpPr>
          <p:nvPr/>
        </p:nvSpPr>
        <p:spPr bwMode="auto">
          <a:xfrm>
            <a:off x="5262563" y="5691188"/>
            <a:ext cx="3089275" cy="0"/>
          </a:xfrm>
          <a:prstGeom prst="line">
            <a:avLst/>
          </a:prstGeom>
          <a:noFill/>
          <a:ln w="9525">
            <a:solidFill>
              <a:schemeClr val="hlink"/>
            </a:solidFill>
            <a:round/>
            <a:headEnd/>
            <a:tailEnd/>
          </a:ln>
        </p:spPr>
        <p:txBody>
          <a:bodyPr wrap="none" anchor="ctr"/>
          <a:lstStyle/>
          <a:p>
            <a:endParaRPr lang="en-US"/>
          </a:p>
        </p:txBody>
      </p:sp>
      <p:sp>
        <p:nvSpPr>
          <p:cNvPr id="167956" name="Line 20"/>
          <p:cNvSpPr>
            <a:spLocks noChangeShapeType="1"/>
          </p:cNvSpPr>
          <p:nvPr/>
        </p:nvSpPr>
        <p:spPr bwMode="auto">
          <a:xfrm>
            <a:off x="5218113" y="4676775"/>
            <a:ext cx="3089275" cy="0"/>
          </a:xfrm>
          <a:prstGeom prst="line">
            <a:avLst/>
          </a:prstGeom>
          <a:noFill/>
          <a:ln w="9525">
            <a:solidFill>
              <a:schemeClr val="hlink"/>
            </a:solidFill>
            <a:round/>
            <a:headEnd/>
            <a:tailEnd/>
          </a:ln>
        </p:spPr>
        <p:txBody>
          <a:bodyPr wrap="none" anchor="ctr"/>
          <a:lstStyle/>
          <a:p>
            <a:endParaRPr lang="en-US"/>
          </a:p>
        </p:txBody>
      </p:sp>
      <p:sp>
        <p:nvSpPr>
          <p:cNvPr id="167957" name="Line 21"/>
          <p:cNvSpPr>
            <a:spLocks noChangeShapeType="1"/>
          </p:cNvSpPr>
          <p:nvPr/>
        </p:nvSpPr>
        <p:spPr bwMode="auto">
          <a:xfrm>
            <a:off x="5241925" y="4386263"/>
            <a:ext cx="3176588" cy="14287"/>
          </a:xfrm>
          <a:prstGeom prst="line">
            <a:avLst/>
          </a:prstGeom>
          <a:noFill/>
          <a:ln w="19050">
            <a:solidFill>
              <a:schemeClr val="hlink"/>
            </a:solidFill>
            <a:round/>
            <a:headEnd/>
            <a:tailEnd/>
          </a:ln>
        </p:spPr>
        <p:txBody>
          <a:bodyPr wrap="none" anchor="ctr"/>
          <a:lstStyle/>
          <a:p>
            <a:endParaRPr lang="en-US"/>
          </a:p>
        </p:txBody>
      </p:sp>
      <p:sp>
        <p:nvSpPr>
          <p:cNvPr id="167958" name="Line 22"/>
          <p:cNvSpPr>
            <a:spLocks noChangeShapeType="1"/>
          </p:cNvSpPr>
          <p:nvPr/>
        </p:nvSpPr>
        <p:spPr bwMode="auto">
          <a:xfrm>
            <a:off x="5253038" y="4124325"/>
            <a:ext cx="3089275" cy="0"/>
          </a:xfrm>
          <a:prstGeom prst="line">
            <a:avLst/>
          </a:prstGeom>
          <a:noFill/>
          <a:ln w="9525">
            <a:solidFill>
              <a:schemeClr val="hlink"/>
            </a:solidFill>
            <a:round/>
            <a:headEnd/>
            <a:tailEnd/>
          </a:ln>
        </p:spPr>
        <p:txBody>
          <a:bodyPr wrap="none" anchor="ctr"/>
          <a:lstStyle/>
          <a:p>
            <a:endParaRPr lang="en-US"/>
          </a:p>
        </p:txBody>
      </p:sp>
      <p:sp>
        <p:nvSpPr>
          <p:cNvPr id="167959" name="Line 23"/>
          <p:cNvSpPr>
            <a:spLocks noChangeShapeType="1"/>
          </p:cNvSpPr>
          <p:nvPr/>
        </p:nvSpPr>
        <p:spPr bwMode="auto">
          <a:xfrm>
            <a:off x="5103813" y="3862388"/>
            <a:ext cx="3494087" cy="14287"/>
          </a:xfrm>
          <a:prstGeom prst="line">
            <a:avLst/>
          </a:prstGeom>
          <a:noFill/>
          <a:ln w="28575">
            <a:solidFill>
              <a:schemeClr val="tx1"/>
            </a:solidFill>
            <a:round/>
            <a:headEnd type="triangle" w="med" len="med"/>
            <a:tailEnd type="triangle" w="med" len="med"/>
          </a:ln>
        </p:spPr>
        <p:txBody>
          <a:bodyPr wrap="none" anchor="ctr"/>
          <a:lstStyle/>
          <a:p>
            <a:endParaRPr lang="en-US"/>
          </a:p>
        </p:txBody>
      </p:sp>
      <p:sp>
        <p:nvSpPr>
          <p:cNvPr id="167960" name="Line 24"/>
          <p:cNvSpPr>
            <a:spLocks noChangeShapeType="1"/>
          </p:cNvSpPr>
          <p:nvPr/>
        </p:nvSpPr>
        <p:spPr bwMode="auto">
          <a:xfrm>
            <a:off x="5314950" y="3614738"/>
            <a:ext cx="3089275" cy="0"/>
          </a:xfrm>
          <a:prstGeom prst="line">
            <a:avLst/>
          </a:prstGeom>
          <a:noFill/>
          <a:ln w="9525">
            <a:solidFill>
              <a:schemeClr val="hlink"/>
            </a:solidFill>
            <a:round/>
            <a:headEnd/>
            <a:tailEnd/>
          </a:ln>
        </p:spPr>
        <p:txBody>
          <a:bodyPr wrap="none" anchor="ctr"/>
          <a:lstStyle/>
          <a:p>
            <a:endParaRPr lang="en-US"/>
          </a:p>
        </p:txBody>
      </p:sp>
      <p:sp>
        <p:nvSpPr>
          <p:cNvPr id="167961" name="Line 25"/>
          <p:cNvSpPr>
            <a:spLocks noChangeShapeType="1"/>
          </p:cNvSpPr>
          <p:nvPr/>
        </p:nvSpPr>
        <p:spPr bwMode="auto">
          <a:xfrm>
            <a:off x="5281613" y="3352800"/>
            <a:ext cx="3089275" cy="0"/>
          </a:xfrm>
          <a:prstGeom prst="line">
            <a:avLst/>
          </a:prstGeom>
          <a:noFill/>
          <a:ln w="9525">
            <a:solidFill>
              <a:schemeClr val="hlink"/>
            </a:solidFill>
            <a:round/>
            <a:headEnd/>
            <a:tailEnd/>
          </a:ln>
        </p:spPr>
        <p:txBody>
          <a:bodyPr wrap="none" anchor="ctr"/>
          <a:lstStyle/>
          <a:p>
            <a:endParaRPr lang="en-US"/>
          </a:p>
        </p:txBody>
      </p:sp>
      <p:sp>
        <p:nvSpPr>
          <p:cNvPr id="167962" name="Line 26"/>
          <p:cNvSpPr>
            <a:spLocks noChangeShapeType="1"/>
          </p:cNvSpPr>
          <p:nvPr/>
        </p:nvSpPr>
        <p:spPr bwMode="auto">
          <a:xfrm>
            <a:off x="5233988" y="3105150"/>
            <a:ext cx="3089275" cy="0"/>
          </a:xfrm>
          <a:prstGeom prst="line">
            <a:avLst/>
          </a:prstGeom>
          <a:noFill/>
          <a:ln w="9525">
            <a:solidFill>
              <a:schemeClr val="hlink"/>
            </a:solidFill>
            <a:round/>
            <a:headEnd/>
            <a:tailEnd/>
          </a:ln>
        </p:spPr>
        <p:txBody>
          <a:bodyPr wrap="none" anchor="ctr"/>
          <a:lstStyle/>
          <a:p>
            <a:endParaRPr lang="en-US"/>
          </a:p>
        </p:txBody>
      </p:sp>
      <p:sp>
        <p:nvSpPr>
          <p:cNvPr id="167963" name="Line 27"/>
          <p:cNvSpPr>
            <a:spLocks noChangeShapeType="1"/>
          </p:cNvSpPr>
          <p:nvPr/>
        </p:nvSpPr>
        <p:spPr bwMode="auto">
          <a:xfrm>
            <a:off x="5272088" y="2843213"/>
            <a:ext cx="3089275" cy="0"/>
          </a:xfrm>
          <a:prstGeom prst="line">
            <a:avLst/>
          </a:prstGeom>
          <a:noFill/>
          <a:ln w="9525">
            <a:solidFill>
              <a:schemeClr val="hlink"/>
            </a:solidFill>
            <a:round/>
            <a:headEnd/>
            <a:tailEnd/>
          </a:ln>
        </p:spPr>
        <p:txBody>
          <a:bodyPr wrap="none" anchor="ctr"/>
          <a:lstStyle/>
          <a:p>
            <a:endParaRPr lang="en-US"/>
          </a:p>
        </p:txBody>
      </p:sp>
      <p:sp>
        <p:nvSpPr>
          <p:cNvPr id="167964" name="Line 28"/>
          <p:cNvSpPr>
            <a:spLocks noChangeShapeType="1"/>
          </p:cNvSpPr>
          <p:nvPr/>
        </p:nvSpPr>
        <p:spPr bwMode="auto">
          <a:xfrm>
            <a:off x="5267325" y="2581275"/>
            <a:ext cx="3089275" cy="0"/>
          </a:xfrm>
          <a:prstGeom prst="line">
            <a:avLst/>
          </a:prstGeom>
          <a:noFill/>
          <a:ln w="9525">
            <a:solidFill>
              <a:schemeClr val="hlink"/>
            </a:solidFill>
            <a:round/>
            <a:headEnd/>
            <a:tailEnd/>
          </a:ln>
        </p:spPr>
        <p:txBody>
          <a:bodyPr wrap="none" anchor="ctr"/>
          <a:lstStyle/>
          <a:p>
            <a:endParaRPr lang="en-US"/>
          </a:p>
        </p:txBody>
      </p:sp>
      <p:sp>
        <p:nvSpPr>
          <p:cNvPr id="167965" name="Oval 29"/>
          <p:cNvSpPr>
            <a:spLocks noChangeArrowheads="1"/>
          </p:cNvSpPr>
          <p:nvPr/>
        </p:nvSpPr>
        <p:spPr bwMode="auto">
          <a:xfrm>
            <a:off x="6078538" y="3810000"/>
            <a:ext cx="149225" cy="134938"/>
          </a:xfrm>
          <a:prstGeom prst="ellipse">
            <a:avLst/>
          </a:prstGeom>
          <a:solidFill>
            <a:schemeClr val="accent1"/>
          </a:solidFill>
          <a:ln w="9525">
            <a:solidFill>
              <a:schemeClr val="tx1"/>
            </a:solidFill>
            <a:round/>
            <a:headEnd/>
            <a:tailEnd/>
          </a:ln>
        </p:spPr>
        <p:txBody>
          <a:bodyPr wrap="none" anchor="ctr"/>
          <a:lstStyle/>
          <a:p>
            <a:pPr algn="ctr"/>
            <a:endParaRPr lang="en-US"/>
          </a:p>
        </p:txBody>
      </p:sp>
      <p:sp>
        <p:nvSpPr>
          <p:cNvPr id="167966" name="Oval 30"/>
          <p:cNvSpPr>
            <a:spLocks noChangeArrowheads="1"/>
          </p:cNvSpPr>
          <p:nvPr/>
        </p:nvSpPr>
        <p:spPr bwMode="auto">
          <a:xfrm>
            <a:off x="6392863" y="3286125"/>
            <a:ext cx="149225" cy="134938"/>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167968" name="Oval 32"/>
          <p:cNvSpPr>
            <a:spLocks noChangeArrowheads="1"/>
          </p:cNvSpPr>
          <p:nvPr/>
        </p:nvSpPr>
        <p:spPr bwMode="auto">
          <a:xfrm>
            <a:off x="7604125" y="3806825"/>
            <a:ext cx="149225" cy="150813"/>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167971" name="Rectangle 35"/>
          <p:cNvSpPr>
            <a:spLocks noChangeArrowheads="1"/>
          </p:cNvSpPr>
          <p:nvPr/>
        </p:nvSpPr>
        <p:spPr bwMode="auto">
          <a:xfrm>
            <a:off x="5708650" y="2876550"/>
            <a:ext cx="790575" cy="396875"/>
          </a:xfrm>
          <a:prstGeom prst="rect">
            <a:avLst/>
          </a:prstGeom>
          <a:noFill/>
          <a:ln w="9525">
            <a:noFill/>
            <a:miter lim="800000"/>
            <a:headEnd/>
            <a:tailEnd/>
          </a:ln>
        </p:spPr>
        <p:txBody>
          <a:bodyPr wrap="none">
            <a:spAutoFit/>
          </a:bodyPr>
          <a:lstStyle/>
          <a:p>
            <a:r>
              <a:rPr lang="en-US" sz="2000"/>
              <a:t>(-1,2)</a:t>
            </a:r>
            <a:endParaRPr lang="en-US"/>
          </a:p>
        </p:txBody>
      </p:sp>
      <p:sp>
        <p:nvSpPr>
          <p:cNvPr id="167972" name="Rectangle 36"/>
          <p:cNvSpPr>
            <a:spLocks noChangeArrowheads="1"/>
          </p:cNvSpPr>
          <p:nvPr/>
        </p:nvSpPr>
        <p:spPr bwMode="auto">
          <a:xfrm>
            <a:off x="5534025" y="3846513"/>
            <a:ext cx="806450" cy="396875"/>
          </a:xfrm>
          <a:prstGeom prst="rect">
            <a:avLst/>
          </a:prstGeom>
          <a:noFill/>
          <a:ln w="9525">
            <a:noFill/>
            <a:miter lim="800000"/>
            <a:headEnd/>
            <a:tailEnd/>
          </a:ln>
        </p:spPr>
        <p:txBody>
          <a:bodyPr>
            <a:spAutoFit/>
          </a:bodyPr>
          <a:lstStyle/>
          <a:p>
            <a:r>
              <a:rPr lang="en-US" sz="2000"/>
              <a:t>(-2)</a:t>
            </a:r>
          </a:p>
        </p:txBody>
      </p:sp>
      <p:sp>
        <p:nvSpPr>
          <p:cNvPr id="167974" name="Rectangle 38"/>
          <p:cNvSpPr>
            <a:spLocks noChangeArrowheads="1"/>
          </p:cNvSpPr>
          <p:nvPr/>
        </p:nvSpPr>
        <p:spPr bwMode="auto">
          <a:xfrm>
            <a:off x="7613650" y="3436938"/>
            <a:ext cx="495300" cy="396875"/>
          </a:xfrm>
          <a:prstGeom prst="rect">
            <a:avLst/>
          </a:prstGeom>
          <a:noFill/>
          <a:ln w="9525">
            <a:noFill/>
            <a:miter lim="800000"/>
            <a:headEnd/>
            <a:tailEnd/>
          </a:ln>
        </p:spPr>
        <p:txBody>
          <a:bodyPr wrap="none">
            <a:spAutoFit/>
          </a:bodyPr>
          <a:lstStyle/>
          <a:p>
            <a:r>
              <a:rPr lang="en-US" sz="2000"/>
              <a:t>(3)</a:t>
            </a:r>
          </a:p>
        </p:txBody>
      </p:sp>
      <p:sp>
        <p:nvSpPr>
          <p:cNvPr id="167977" name="Rectangle 41"/>
          <p:cNvSpPr>
            <a:spLocks noChangeArrowheads="1"/>
          </p:cNvSpPr>
          <p:nvPr/>
        </p:nvSpPr>
        <p:spPr bwMode="auto">
          <a:xfrm>
            <a:off x="8450263" y="5019675"/>
            <a:ext cx="292100" cy="457200"/>
          </a:xfrm>
          <a:prstGeom prst="rect">
            <a:avLst/>
          </a:prstGeom>
          <a:noFill/>
          <a:ln w="9525">
            <a:noFill/>
            <a:miter lim="800000"/>
            <a:headEnd/>
            <a:tailEnd/>
          </a:ln>
        </p:spPr>
        <p:txBody>
          <a:bodyPr>
            <a:spAutoFit/>
          </a:bodyPr>
          <a:lstStyle/>
          <a:p>
            <a:r>
              <a:rPr lang="en-US"/>
              <a:t>x</a:t>
            </a:r>
          </a:p>
        </p:txBody>
      </p:sp>
      <p:sp>
        <p:nvSpPr>
          <p:cNvPr id="167978" name="Rectangle 42"/>
          <p:cNvSpPr>
            <a:spLocks noChangeArrowheads="1"/>
          </p:cNvSpPr>
          <p:nvPr/>
        </p:nvSpPr>
        <p:spPr bwMode="auto">
          <a:xfrm>
            <a:off x="6040438" y="5713413"/>
            <a:ext cx="336550" cy="457200"/>
          </a:xfrm>
          <a:prstGeom prst="rect">
            <a:avLst/>
          </a:prstGeom>
          <a:noFill/>
          <a:ln w="9525">
            <a:noFill/>
            <a:miter lim="800000"/>
            <a:headEnd/>
            <a:tailEnd/>
          </a:ln>
        </p:spPr>
        <p:txBody>
          <a:bodyPr wrap="none">
            <a:spAutoFit/>
          </a:bodyPr>
          <a:lstStyle/>
          <a:p>
            <a:r>
              <a:rPr lang="en-US"/>
              <a:t>y</a:t>
            </a:r>
          </a:p>
        </p:txBody>
      </p:sp>
      <p:sp>
        <p:nvSpPr>
          <p:cNvPr id="167979" name="Rectangle 43"/>
          <p:cNvSpPr>
            <a:spLocks noChangeArrowheads="1"/>
          </p:cNvSpPr>
          <p:nvPr/>
        </p:nvSpPr>
        <p:spPr bwMode="auto">
          <a:xfrm>
            <a:off x="6373813" y="3417888"/>
            <a:ext cx="354012" cy="457200"/>
          </a:xfrm>
          <a:prstGeom prst="rect">
            <a:avLst/>
          </a:prstGeom>
          <a:noFill/>
          <a:ln w="9525">
            <a:noFill/>
            <a:miter lim="800000"/>
            <a:headEnd/>
            <a:tailEnd/>
          </a:ln>
        </p:spPr>
        <p:txBody>
          <a:bodyPr wrap="none">
            <a:spAutoFit/>
          </a:bodyPr>
          <a:lstStyle/>
          <a:p>
            <a:r>
              <a:rPr lang="en-US"/>
              <a:t>1</a:t>
            </a:r>
          </a:p>
        </p:txBody>
      </p:sp>
      <p:sp>
        <p:nvSpPr>
          <p:cNvPr id="167980" name="Rectangle 44"/>
          <p:cNvSpPr>
            <a:spLocks noChangeArrowheads="1"/>
          </p:cNvSpPr>
          <p:nvPr/>
        </p:nvSpPr>
        <p:spPr bwMode="auto">
          <a:xfrm>
            <a:off x="6797675" y="3856038"/>
            <a:ext cx="354013" cy="457200"/>
          </a:xfrm>
          <a:prstGeom prst="rect">
            <a:avLst/>
          </a:prstGeom>
          <a:noFill/>
          <a:ln w="9525">
            <a:noFill/>
            <a:miter lim="800000"/>
            <a:headEnd/>
            <a:tailEnd/>
          </a:ln>
        </p:spPr>
        <p:txBody>
          <a:bodyPr wrap="none">
            <a:spAutoFit/>
          </a:bodyPr>
          <a:lstStyle/>
          <a:p>
            <a:r>
              <a:rPr lang="en-US"/>
              <a:t>1</a:t>
            </a:r>
          </a:p>
        </p:txBody>
      </p:sp>
      <p:sp>
        <p:nvSpPr>
          <p:cNvPr id="167982" name="Freeform 46"/>
          <p:cNvSpPr>
            <a:spLocks/>
          </p:cNvSpPr>
          <p:nvPr/>
        </p:nvSpPr>
        <p:spPr bwMode="auto">
          <a:xfrm>
            <a:off x="5686425" y="2986088"/>
            <a:ext cx="2640013" cy="2238375"/>
          </a:xfrm>
          <a:custGeom>
            <a:avLst/>
            <a:gdLst/>
            <a:ahLst/>
            <a:cxnLst>
              <a:cxn ang="0">
                <a:pos x="0" y="1400"/>
              </a:cxn>
              <a:cxn ang="0">
                <a:pos x="309" y="528"/>
              </a:cxn>
              <a:cxn ang="0">
                <a:pos x="491" y="228"/>
              </a:cxn>
              <a:cxn ang="0">
                <a:pos x="663" y="73"/>
              </a:cxn>
              <a:cxn ang="0">
                <a:pos x="872" y="82"/>
              </a:cxn>
              <a:cxn ang="0">
                <a:pos x="1263" y="564"/>
              </a:cxn>
              <a:cxn ang="0">
                <a:pos x="1663" y="1410"/>
              </a:cxn>
            </a:cxnLst>
            <a:rect l="0" t="0" r="r" b="b"/>
            <a:pathLst>
              <a:path w="1663" h="1410">
                <a:moveTo>
                  <a:pt x="0" y="1400"/>
                </a:moveTo>
                <a:cubicBezTo>
                  <a:pt x="113" y="1061"/>
                  <a:pt x="227" y="723"/>
                  <a:pt x="309" y="528"/>
                </a:cubicBezTo>
                <a:cubicBezTo>
                  <a:pt x="391" y="333"/>
                  <a:pt x="432" y="304"/>
                  <a:pt x="491" y="228"/>
                </a:cubicBezTo>
                <a:cubicBezTo>
                  <a:pt x="550" y="152"/>
                  <a:pt x="600" y="97"/>
                  <a:pt x="663" y="73"/>
                </a:cubicBezTo>
                <a:cubicBezTo>
                  <a:pt x="726" y="49"/>
                  <a:pt x="772" y="0"/>
                  <a:pt x="872" y="82"/>
                </a:cubicBezTo>
                <a:cubicBezTo>
                  <a:pt x="972" y="164"/>
                  <a:pt x="1131" y="343"/>
                  <a:pt x="1263" y="564"/>
                </a:cubicBezTo>
                <a:cubicBezTo>
                  <a:pt x="1395" y="785"/>
                  <a:pt x="1596" y="1269"/>
                  <a:pt x="1663" y="1410"/>
                </a:cubicBezTo>
              </a:path>
            </a:pathLst>
          </a:custGeom>
          <a:noFill/>
          <a:ln w="28575">
            <a:solidFill>
              <a:schemeClr val="tx1"/>
            </a:solidFill>
            <a:round/>
            <a:headEnd type="triangle" w="med" len="med"/>
            <a:tailEnd type="triangle" w="med" len="med"/>
          </a:ln>
        </p:spPr>
        <p:txBody>
          <a:bodyPr wrap="none" anchor="ctr"/>
          <a:lstStyle/>
          <a:p>
            <a:endParaRPr lang="en-US"/>
          </a:p>
        </p:txBody>
      </p:sp>
      <p:sp>
        <p:nvSpPr>
          <p:cNvPr id="167983" name="Rectangle 47"/>
          <p:cNvSpPr>
            <a:spLocks noChangeArrowheads="1"/>
          </p:cNvSpPr>
          <p:nvPr/>
        </p:nvSpPr>
        <p:spPr bwMode="auto">
          <a:xfrm>
            <a:off x="500063" y="2170113"/>
            <a:ext cx="4421187" cy="3759200"/>
          </a:xfrm>
          <a:prstGeom prst="rect">
            <a:avLst/>
          </a:prstGeom>
          <a:noFill/>
          <a:ln w="9525">
            <a:noFill/>
            <a:miter lim="800000"/>
            <a:headEnd/>
            <a:tailEnd/>
          </a:ln>
        </p:spPr>
        <p:txBody>
          <a:bodyPr>
            <a:spAutoFit/>
          </a:bodyPr>
          <a:lstStyle/>
          <a:p>
            <a:r>
              <a:rPr lang="en-US" sz="1600"/>
              <a:t>Write the quadratic function for the parabola shown.</a:t>
            </a:r>
          </a:p>
          <a:p>
            <a:endParaRPr lang="en-US" sz="1600"/>
          </a:p>
          <a:p>
            <a:r>
              <a:rPr lang="en-US" sz="1600">
                <a:solidFill>
                  <a:schemeClr val="folHlink"/>
                </a:solidFill>
              </a:rPr>
              <a:t>Solution:</a:t>
            </a:r>
            <a:endParaRPr lang="en-US" sz="1600"/>
          </a:p>
          <a:p>
            <a:r>
              <a:rPr lang="en-US" sz="1600"/>
              <a:t>The x intercepts shown are p = -2, q = 3</a:t>
            </a:r>
          </a:p>
          <a:p>
            <a:r>
              <a:rPr lang="en-US" sz="1600"/>
              <a:t>Using the intercept form of the quadratic function.</a:t>
            </a:r>
          </a:p>
          <a:p>
            <a:r>
              <a:rPr lang="en-US" sz="1600"/>
              <a:t>y = a(x-p)(x-q)</a:t>
            </a:r>
          </a:p>
          <a:p>
            <a:r>
              <a:rPr lang="en-US" sz="1600"/>
              <a:t>y = a(x+2)(x-3)</a:t>
            </a:r>
          </a:p>
          <a:p>
            <a:r>
              <a:rPr lang="en-US" sz="1600"/>
              <a:t>Use the other given point (-1,2) to find a.</a:t>
            </a:r>
          </a:p>
          <a:p>
            <a:r>
              <a:rPr lang="en-US" sz="1600"/>
              <a:t>2 = a(-1+2)(-1-3)</a:t>
            </a:r>
          </a:p>
          <a:p>
            <a:r>
              <a:rPr lang="en-US" sz="1600"/>
              <a:t>2 = -4a</a:t>
            </a:r>
          </a:p>
          <a:p>
            <a:r>
              <a:rPr lang="en-US" sz="1600"/>
              <a:t>-1/2 = a</a:t>
            </a:r>
          </a:p>
          <a:p>
            <a:r>
              <a:rPr lang="en-US" sz="1600">
                <a:solidFill>
                  <a:schemeClr val="folHlink"/>
                </a:solidFill>
              </a:rPr>
              <a:t>Hence the quadratic function for the parabola is y = -1/2(x+2)(x-3)</a:t>
            </a:r>
            <a:endParaRPr lang="en-US" sz="1600"/>
          </a:p>
        </p:txBody>
      </p:sp>
    </p:spTree>
  </p:cSld>
  <p:clrMapOvr>
    <a:masterClrMapping/>
  </p:clrMapOvr>
  <p:timing>
    <p:tnLst>
      <p:par>
        <p:cTn xmlns:p14="http://schemas.microsoft.com/office/powerpoint/2010/mai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Rectangle 2"/>
          <p:cNvSpPr>
            <a:spLocks noGrp="1" noChangeArrowheads="1"/>
          </p:cNvSpPr>
          <p:nvPr>
            <p:ph type="ctrTitle"/>
          </p:nvPr>
        </p:nvSpPr>
        <p:spPr/>
        <p:txBody>
          <a:bodyPr/>
          <a:lstStyle/>
          <a:p>
            <a:r>
              <a:rPr lang="en-US"/>
              <a:t/>
            </a:r>
            <a:br>
              <a:rPr lang="en-US"/>
            </a:br>
            <a:r>
              <a:rPr lang="en-US"/>
              <a:t/>
            </a:r>
            <a:br>
              <a:rPr lang="en-US"/>
            </a:br>
            <a:r>
              <a:rPr lang="en-US"/>
              <a:t>END</a:t>
            </a:r>
          </a:p>
        </p:txBody>
      </p:sp>
      <p:sp>
        <p:nvSpPr>
          <p:cNvPr id="188419" name="Rectangle 3"/>
          <p:cNvSpPr>
            <a:spLocks noGrp="1" noChangeArrowheads="1"/>
          </p:cNvSpPr>
          <p:nvPr>
            <p:ph type="subTitle" idx="1"/>
          </p:nvPr>
        </p:nvSpPr>
        <p:spPr/>
        <p:txBody>
          <a:bodyPr/>
          <a:lstStyle/>
          <a:p>
            <a:r>
              <a:rPr lang="en-US"/>
              <a:t>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sz="3600"/>
              <a:t>VERTEX FORM OF QUADRATIC EQUATION</a:t>
            </a:r>
            <a:endParaRPr lang="en-US"/>
          </a:p>
        </p:txBody>
      </p:sp>
      <p:sp>
        <p:nvSpPr>
          <p:cNvPr id="21511" name="Rectangle 7"/>
          <p:cNvSpPr>
            <a:spLocks noChangeArrowheads="1"/>
          </p:cNvSpPr>
          <p:nvPr/>
        </p:nvSpPr>
        <p:spPr bwMode="auto">
          <a:xfrm>
            <a:off x="1077913" y="2265363"/>
            <a:ext cx="184150" cy="457200"/>
          </a:xfrm>
          <a:prstGeom prst="rect">
            <a:avLst/>
          </a:prstGeom>
          <a:noFill/>
          <a:ln w="9525">
            <a:noFill/>
            <a:miter lim="800000"/>
            <a:headEnd/>
            <a:tailEnd/>
          </a:ln>
        </p:spPr>
        <p:txBody>
          <a:bodyPr wrap="none">
            <a:spAutoFit/>
          </a:bodyPr>
          <a:lstStyle/>
          <a:p>
            <a:endParaRPr lang="en-US"/>
          </a:p>
        </p:txBody>
      </p:sp>
      <p:sp>
        <p:nvSpPr>
          <p:cNvPr id="21512" name="Rectangle 8"/>
          <p:cNvSpPr>
            <a:spLocks noChangeArrowheads="1"/>
          </p:cNvSpPr>
          <p:nvPr/>
        </p:nvSpPr>
        <p:spPr bwMode="auto">
          <a:xfrm>
            <a:off x="2474913" y="2630488"/>
            <a:ext cx="3403600" cy="579437"/>
          </a:xfrm>
          <a:prstGeom prst="rect">
            <a:avLst/>
          </a:prstGeom>
          <a:noFill/>
          <a:ln w="9525">
            <a:noFill/>
            <a:miter lim="800000"/>
            <a:headEnd/>
            <a:tailEnd/>
          </a:ln>
        </p:spPr>
        <p:txBody>
          <a:bodyPr wrap="none">
            <a:spAutoFit/>
          </a:bodyPr>
          <a:lstStyle/>
          <a:p>
            <a:r>
              <a:rPr lang="en-US" sz="3200">
                <a:solidFill>
                  <a:schemeClr val="folHlink"/>
                </a:solidFill>
              </a:rPr>
              <a:t>y = a(x - h)</a:t>
            </a:r>
            <a:r>
              <a:rPr lang="en-US" sz="3200" baseline="30000">
                <a:solidFill>
                  <a:schemeClr val="folHlink"/>
                </a:solidFill>
              </a:rPr>
              <a:t>2</a:t>
            </a:r>
            <a:r>
              <a:rPr lang="en-US" sz="3200">
                <a:solidFill>
                  <a:schemeClr val="folHlink"/>
                </a:solidFill>
              </a:rPr>
              <a:t> + k    </a:t>
            </a:r>
          </a:p>
        </p:txBody>
      </p:sp>
      <p:sp>
        <p:nvSpPr>
          <p:cNvPr id="21513" name="Rectangle 9"/>
          <p:cNvSpPr>
            <a:spLocks noChangeArrowheads="1"/>
          </p:cNvSpPr>
          <p:nvPr/>
        </p:nvSpPr>
        <p:spPr bwMode="auto">
          <a:xfrm>
            <a:off x="1581150" y="3505200"/>
            <a:ext cx="5964238" cy="1552575"/>
          </a:xfrm>
          <a:prstGeom prst="rect">
            <a:avLst/>
          </a:prstGeom>
          <a:noFill/>
          <a:ln w="9525">
            <a:noFill/>
            <a:miter lim="800000"/>
            <a:headEnd/>
            <a:tailEnd/>
          </a:ln>
        </p:spPr>
        <p:txBody>
          <a:bodyPr>
            <a:spAutoFit/>
          </a:bodyPr>
          <a:lstStyle/>
          <a:p>
            <a:pPr>
              <a:buFont typeface="Wingdings" pitchFamily="-80" charset="2"/>
              <a:buChar char="§"/>
            </a:pPr>
            <a:r>
              <a:rPr lang="en-US"/>
              <a:t>The vertex is (h,k).</a:t>
            </a:r>
            <a:br>
              <a:rPr lang="en-US"/>
            </a:br>
            <a:endParaRPr lang="en-US"/>
          </a:p>
          <a:p>
            <a:pPr>
              <a:buFont typeface="Wingdings" pitchFamily="-80" charset="2"/>
              <a:buChar char="§"/>
            </a:pPr>
            <a:r>
              <a:rPr lang="en-US"/>
              <a:t>The axis of symmetry is x = h.</a:t>
            </a:r>
            <a:br>
              <a:rPr lang="en-US"/>
            </a:br>
            <a:endParaRPr lang="en-US"/>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r>
              <a:rPr lang="en-US" sz="3600"/>
              <a:t>GRAPHING A QUADRATIC FUNCTION IN VERTEX FORM</a:t>
            </a:r>
          </a:p>
        </p:txBody>
      </p:sp>
      <p:sp>
        <p:nvSpPr>
          <p:cNvPr id="79875" name="Rectangle 3"/>
          <p:cNvSpPr>
            <a:spLocks noChangeArrowheads="1"/>
          </p:cNvSpPr>
          <p:nvPr/>
        </p:nvSpPr>
        <p:spPr bwMode="auto">
          <a:xfrm>
            <a:off x="685800" y="533400"/>
            <a:ext cx="7772400" cy="1143000"/>
          </a:xfrm>
          <a:prstGeom prst="rect">
            <a:avLst/>
          </a:prstGeom>
          <a:noFill/>
          <a:ln w="9525">
            <a:noFill/>
            <a:miter lim="800000"/>
            <a:headEnd/>
            <a:tailEnd/>
          </a:ln>
        </p:spPr>
        <p:txBody>
          <a:bodyPr anchor="ctr"/>
          <a:lstStyle/>
          <a:p>
            <a:pPr algn="ctr" eaLnBrk="1" hangingPunct="1"/>
            <a:endParaRPr lang="en-US" sz="3600">
              <a:solidFill>
                <a:schemeClr val="tx2"/>
              </a:solidFill>
            </a:endParaRPr>
          </a:p>
        </p:txBody>
      </p:sp>
      <p:sp>
        <p:nvSpPr>
          <p:cNvPr id="79876" name="Line 4"/>
          <p:cNvSpPr>
            <a:spLocks noChangeShapeType="1"/>
          </p:cNvSpPr>
          <p:nvPr/>
        </p:nvSpPr>
        <p:spPr bwMode="auto">
          <a:xfrm flipH="1">
            <a:off x="6469063" y="2481263"/>
            <a:ext cx="28575" cy="3287712"/>
          </a:xfrm>
          <a:prstGeom prst="line">
            <a:avLst/>
          </a:prstGeom>
          <a:noFill/>
          <a:ln w="9525">
            <a:solidFill>
              <a:schemeClr val="hlink"/>
            </a:solidFill>
            <a:round/>
            <a:headEnd/>
            <a:tailEnd/>
          </a:ln>
        </p:spPr>
        <p:txBody>
          <a:bodyPr wrap="none" anchor="ctr"/>
          <a:lstStyle/>
          <a:p>
            <a:endParaRPr lang="en-US"/>
          </a:p>
        </p:txBody>
      </p:sp>
      <p:sp>
        <p:nvSpPr>
          <p:cNvPr id="79878" name="Line 6"/>
          <p:cNvSpPr>
            <a:spLocks noChangeShapeType="1"/>
          </p:cNvSpPr>
          <p:nvPr/>
        </p:nvSpPr>
        <p:spPr bwMode="auto">
          <a:xfrm>
            <a:off x="6175375" y="2346325"/>
            <a:ext cx="1588" cy="3578225"/>
          </a:xfrm>
          <a:prstGeom prst="line">
            <a:avLst/>
          </a:prstGeom>
          <a:noFill/>
          <a:ln w="25400">
            <a:solidFill>
              <a:srgbClr val="FF6600"/>
            </a:solidFill>
            <a:prstDash val="dash"/>
            <a:round/>
            <a:headEnd type="triangle" w="med" len="med"/>
            <a:tailEnd type="triangle" w="med" len="med"/>
          </a:ln>
        </p:spPr>
        <p:txBody>
          <a:bodyPr wrap="none" anchor="ctr"/>
          <a:lstStyle/>
          <a:p>
            <a:endParaRPr lang="en-US"/>
          </a:p>
        </p:txBody>
      </p:sp>
      <p:sp>
        <p:nvSpPr>
          <p:cNvPr id="79879" name="Line 7"/>
          <p:cNvSpPr>
            <a:spLocks noChangeShapeType="1"/>
          </p:cNvSpPr>
          <p:nvPr/>
        </p:nvSpPr>
        <p:spPr bwMode="auto">
          <a:xfrm flipH="1">
            <a:off x="5846763" y="2474913"/>
            <a:ext cx="42862" cy="3248025"/>
          </a:xfrm>
          <a:prstGeom prst="line">
            <a:avLst/>
          </a:prstGeom>
          <a:noFill/>
          <a:ln w="9525">
            <a:solidFill>
              <a:schemeClr val="hlink"/>
            </a:solidFill>
            <a:round/>
            <a:headEnd/>
            <a:tailEnd/>
          </a:ln>
        </p:spPr>
        <p:txBody>
          <a:bodyPr wrap="none" anchor="ctr"/>
          <a:lstStyle/>
          <a:p>
            <a:endParaRPr lang="en-US"/>
          </a:p>
        </p:txBody>
      </p:sp>
      <p:sp>
        <p:nvSpPr>
          <p:cNvPr id="79880" name="Line 8"/>
          <p:cNvSpPr>
            <a:spLocks noChangeShapeType="1"/>
          </p:cNvSpPr>
          <p:nvPr/>
        </p:nvSpPr>
        <p:spPr bwMode="auto">
          <a:xfrm flipH="1">
            <a:off x="5546725" y="2474913"/>
            <a:ext cx="42863" cy="3248025"/>
          </a:xfrm>
          <a:prstGeom prst="line">
            <a:avLst/>
          </a:prstGeom>
          <a:noFill/>
          <a:ln w="9525">
            <a:solidFill>
              <a:schemeClr val="hlink"/>
            </a:solidFill>
            <a:round/>
            <a:headEnd/>
            <a:tailEnd/>
          </a:ln>
        </p:spPr>
        <p:txBody>
          <a:bodyPr wrap="none" anchor="ctr"/>
          <a:lstStyle/>
          <a:p>
            <a:endParaRPr lang="en-US"/>
          </a:p>
        </p:txBody>
      </p:sp>
      <p:sp>
        <p:nvSpPr>
          <p:cNvPr id="79881" name="Line 9"/>
          <p:cNvSpPr>
            <a:spLocks noChangeShapeType="1"/>
          </p:cNvSpPr>
          <p:nvPr/>
        </p:nvSpPr>
        <p:spPr bwMode="auto">
          <a:xfrm flipH="1">
            <a:off x="5275263" y="2474913"/>
            <a:ext cx="42862" cy="3248025"/>
          </a:xfrm>
          <a:prstGeom prst="line">
            <a:avLst/>
          </a:prstGeom>
          <a:noFill/>
          <a:ln w="9525">
            <a:solidFill>
              <a:schemeClr val="hlink"/>
            </a:solidFill>
            <a:round/>
            <a:headEnd/>
            <a:tailEnd/>
          </a:ln>
        </p:spPr>
        <p:txBody>
          <a:bodyPr wrap="none" anchor="ctr"/>
          <a:lstStyle/>
          <a:p>
            <a:endParaRPr lang="en-US"/>
          </a:p>
        </p:txBody>
      </p:sp>
      <p:sp>
        <p:nvSpPr>
          <p:cNvPr id="79882" name="Line 10"/>
          <p:cNvSpPr>
            <a:spLocks noChangeShapeType="1"/>
          </p:cNvSpPr>
          <p:nvPr/>
        </p:nvSpPr>
        <p:spPr bwMode="auto">
          <a:xfrm flipH="1">
            <a:off x="6718300" y="2474913"/>
            <a:ext cx="42863" cy="3248025"/>
          </a:xfrm>
          <a:prstGeom prst="line">
            <a:avLst/>
          </a:prstGeom>
          <a:noFill/>
          <a:ln w="9525">
            <a:solidFill>
              <a:schemeClr val="hlink"/>
            </a:solidFill>
            <a:round/>
            <a:headEnd/>
            <a:tailEnd/>
          </a:ln>
        </p:spPr>
        <p:txBody>
          <a:bodyPr wrap="none" anchor="ctr"/>
          <a:lstStyle/>
          <a:p>
            <a:endParaRPr lang="en-US"/>
          </a:p>
        </p:txBody>
      </p:sp>
      <p:sp>
        <p:nvSpPr>
          <p:cNvPr id="79883" name="Line 11"/>
          <p:cNvSpPr>
            <a:spLocks noChangeShapeType="1"/>
          </p:cNvSpPr>
          <p:nvPr/>
        </p:nvSpPr>
        <p:spPr bwMode="auto">
          <a:xfrm flipH="1">
            <a:off x="7046913" y="2374900"/>
            <a:ext cx="28575" cy="3433763"/>
          </a:xfrm>
          <a:prstGeom prst="line">
            <a:avLst/>
          </a:prstGeom>
          <a:noFill/>
          <a:ln w="28575">
            <a:solidFill>
              <a:schemeClr val="tx1"/>
            </a:solidFill>
            <a:round/>
            <a:headEnd type="triangle" w="med" len="med"/>
            <a:tailEnd type="triangle" w="med" len="med"/>
          </a:ln>
        </p:spPr>
        <p:txBody>
          <a:bodyPr wrap="none" anchor="ctr"/>
          <a:lstStyle/>
          <a:p>
            <a:endParaRPr lang="en-US"/>
          </a:p>
        </p:txBody>
      </p:sp>
      <p:sp>
        <p:nvSpPr>
          <p:cNvPr id="79884" name="Line 12"/>
          <p:cNvSpPr>
            <a:spLocks noChangeShapeType="1"/>
          </p:cNvSpPr>
          <p:nvPr/>
        </p:nvSpPr>
        <p:spPr bwMode="auto">
          <a:xfrm flipH="1">
            <a:off x="7361238" y="2476500"/>
            <a:ext cx="42862" cy="3248025"/>
          </a:xfrm>
          <a:prstGeom prst="line">
            <a:avLst/>
          </a:prstGeom>
          <a:noFill/>
          <a:ln w="9525">
            <a:solidFill>
              <a:schemeClr val="hlink"/>
            </a:solidFill>
            <a:round/>
            <a:headEnd/>
            <a:tailEnd/>
          </a:ln>
        </p:spPr>
        <p:txBody>
          <a:bodyPr wrap="none" anchor="ctr"/>
          <a:lstStyle/>
          <a:p>
            <a:endParaRPr lang="en-US"/>
          </a:p>
        </p:txBody>
      </p:sp>
      <p:sp>
        <p:nvSpPr>
          <p:cNvPr id="79885" name="Line 13"/>
          <p:cNvSpPr>
            <a:spLocks noChangeShapeType="1"/>
          </p:cNvSpPr>
          <p:nvPr/>
        </p:nvSpPr>
        <p:spPr bwMode="auto">
          <a:xfrm flipH="1">
            <a:off x="7675563" y="2474913"/>
            <a:ext cx="42862" cy="3248025"/>
          </a:xfrm>
          <a:prstGeom prst="line">
            <a:avLst/>
          </a:prstGeom>
          <a:noFill/>
          <a:ln w="9525">
            <a:solidFill>
              <a:schemeClr val="hlink"/>
            </a:solidFill>
            <a:round/>
            <a:headEnd/>
            <a:tailEnd/>
          </a:ln>
        </p:spPr>
        <p:txBody>
          <a:bodyPr wrap="none" anchor="ctr"/>
          <a:lstStyle/>
          <a:p>
            <a:endParaRPr lang="en-US"/>
          </a:p>
        </p:txBody>
      </p:sp>
      <p:sp>
        <p:nvSpPr>
          <p:cNvPr id="79886" name="Line 14"/>
          <p:cNvSpPr>
            <a:spLocks noChangeShapeType="1"/>
          </p:cNvSpPr>
          <p:nvPr/>
        </p:nvSpPr>
        <p:spPr bwMode="auto">
          <a:xfrm flipH="1">
            <a:off x="7975600" y="2474913"/>
            <a:ext cx="42863" cy="3248025"/>
          </a:xfrm>
          <a:prstGeom prst="line">
            <a:avLst/>
          </a:prstGeom>
          <a:noFill/>
          <a:ln w="9525">
            <a:solidFill>
              <a:schemeClr val="hlink"/>
            </a:solidFill>
            <a:round/>
            <a:headEnd/>
            <a:tailEnd/>
          </a:ln>
        </p:spPr>
        <p:txBody>
          <a:bodyPr wrap="none" anchor="ctr"/>
          <a:lstStyle/>
          <a:p>
            <a:endParaRPr lang="en-US"/>
          </a:p>
        </p:txBody>
      </p:sp>
      <p:sp>
        <p:nvSpPr>
          <p:cNvPr id="79887" name="Line 15"/>
          <p:cNvSpPr>
            <a:spLocks noChangeShapeType="1"/>
          </p:cNvSpPr>
          <p:nvPr/>
        </p:nvSpPr>
        <p:spPr bwMode="auto">
          <a:xfrm flipH="1">
            <a:off x="8318500" y="2474913"/>
            <a:ext cx="42863" cy="3248025"/>
          </a:xfrm>
          <a:prstGeom prst="line">
            <a:avLst/>
          </a:prstGeom>
          <a:noFill/>
          <a:ln w="9525">
            <a:solidFill>
              <a:schemeClr val="hlink"/>
            </a:solidFill>
            <a:round/>
            <a:headEnd/>
            <a:tailEnd/>
          </a:ln>
        </p:spPr>
        <p:txBody>
          <a:bodyPr wrap="none" anchor="ctr"/>
          <a:lstStyle/>
          <a:p>
            <a:endParaRPr lang="en-US"/>
          </a:p>
        </p:txBody>
      </p:sp>
      <p:sp>
        <p:nvSpPr>
          <p:cNvPr id="79888" name="Line 16"/>
          <p:cNvSpPr>
            <a:spLocks noChangeShapeType="1"/>
          </p:cNvSpPr>
          <p:nvPr/>
        </p:nvSpPr>
        <p:spPr bwMode="auto">
          <a:xfrm flipV="1">
            <a:off x="4689475" y="5211763"/>
            <a:ext cx="3651250" cy="14287"/>
          </a:xfrm>
          <a:prstGeom prst="line">
            <a:avLst/>
          </a:prstGeom>
          <a:noFill/>
          <a:ln w="9525">
            <a:solidFill>
              <a:schemeClr val="hlink"/>
            </a:solidFill>
            <a:round/>
            <a:headEnd/>
            <a:tailEnd/>
          </a:ln>
        </p:spPr>
        <p:txBody>
          <a:bodyPr wrap="none" anchor="ctr"/>
          <a:lstStyle/>
          <a:p>
            <a:endParaRPr lang="en-US"/>
          </a:p>
        </p:txBody>
      </p:sp>
      <p:sp>
        <p:nvSpPr>
          <p:cNvPr id="79889" name="Line 17"/>
          <p:cNvSpPr>
            <a:spLocks noChangeShapeType="1"/>
          </p:cNvSpPr>
          <p:nvPr/>
        </p:nvSpPr>
        <p:spPr bwMode="auto">
          <a:xfrm>
            <a:off x="4641850" y="5448300"/>
            <a:ext cx="3681413" cy="0"/>
          </a:xfrm>
          <a:prstGeom prst="line">
            <a:avLst/>
          </a:prstGeom>
          <a:noFill/>
          <a:ln w="9525">
            <a:solidFill>
              <a:schemeClr val="hlink"/>
            </a:solidFill>
            <a:round/>
            <a:headEnd/>
            <a:tailEnd/>
          </a:ln>
        </p:spPr>
        <p:txBody>
          <a:bodyPr wrap="none" anchor="ctr"/>
          <a:lstStyle/>
          <a:p>
            <a:endParaRPr lang="en-US"/>
          </a:p>
        </p:txBody>
      </p:sp>
      <p:sp>
        <p:nvSpPr>
          <p:cNvPr id="79890" name="Line 18"/>
          <p:cNvSpPr>
            <a:spLocks noChangeShapeType="1"/>
          </p:cNvSpPr>
          <p:nvPr/>
        </p:nvSpPr>
        <p:spPr bwMode="auto">
          <a:xfrm>
            <a:off x="4656138" y="5691188"/>
            <a:ext cx="3695700" cy="0"/>
          </a:xfrm>
          <a:prstGeom prst="line">
            <a:avLst/>
          </a:prstGeom>
          <a:noFill/>
          <a:ln w="9525">
            <a:solidFill>
              <a:schemeClr val="hlink"/>
            </a:solidFill>
            <a:round/>
            <a:headEnd/>
            <a:tailEnd/>
          </a:ln>
        </p:spPr>
        <p:txBody>
          <a:bodyPr wrap="none" anchor="ctr"/>
          <a:lstStyle/>
          <a:p>
            <a:endParaRPr lang="en-US"/>
          </a:p>
        </p:txBody>
      </p:sp>
      <p:sp>
        <p:nvSpPr>
          <p:cNvPr id="79891" name="Line 19"/>
          <p:cNvSpPr>
            <a:spLocks noChangeShapeType="1"/>
          </p:cNvSpPr>
          <p:nvPr/>
        </p:nvSpPr>
        <p:spPr bwMode="auto">
          <a:xfrm flipV="1">
            <a:off x="4683125" y="4676775"/>
            <a:ext cx="3624263" cy="14288"/>
          </a:xfrm>
          <a:prstGeom prst="line">
            <a:avLst/>
          </a:prstGeom>
          <a:noFill/>
          <a:ln w="9525">
            <a:solidFill>
              <a:schemeClr val="hlink"/>
            </a:solidFill>
            <a:round/>
            <a:headEnd/>
            <a:tailEnd/>
          </a:ln>
        </p:spPr>
        <p:txBody>
          <a:bodyPr wrap="none" anchor="ctr"/>
          <a:lstStyle/>
          <a:p>
            <a:endParaRPr lang="en-US"/>
          </a:p>
        </p:txBody>
      </p:sp>
      <p:sp>
        <p:nvSpPr>
          <p:cNvPr id="79892" name="Line 20"/>
          <p:cNvSpPr>
            <a:spLocks noChangeShapeType="1"/>
          </p:cNvSpPr>
          <p:nvPr/>
        </p:nvSpPr>
        <p:spPr bwMode="auto">
          <a:xfrm>
            <a:off x="4752975" y="4957763"/>
            <a:ext cx="3622675" cy="0"/>
          </a:xfrm>
          <a:prstGeom prst="line">
            <a:avLst/>
          </a:prstGeom>
          <a:noFill/>
          <a:ln w="9525">
            <a:solidFill>
              <a:schemeClr val="hlink"/>
            </a:solidFill>
            <a:round/>
            <a:headEnd/>
            <a:tailEnd/>
          </a:ln>
        </p:spPr>
        <p:txBody>
          <a:bodyPr wrap="none" anchor="ctr"/>
          <a:lstStyle/>
          <a:p>
            <a:endParaRPr lang="en-US"/>
          </a:p>
        </p:txBody>
      </p:sp>
      <p:sp>
        <p:nvSpPr>
          <p:cNvPr id="79893" name="Line 21"/>
          <p:cNvSpPr>
            <a:spLocks noChangeShapeType="1"/>
          </p:cNvSpPr>
          <p:nvPr/>
        </p:nvSpPr>
        <p:spPr bwMode="auto">
          <a:xfrm>
            <a:off x="4733925" y="4124325"/>
            <a:ext cx="3608388" cy="0"/>
          </a:xfrm>
          <a:prstGeom prst="line">
            <a:avLst/>
          </a:prstGeom>
          <a:noFill/>
          <a:ln w="9525">
            <a:solidFill>
              <a:schemeClr val="hlink"/>
            </a:solidFill>
            <a:round/>
            <a:headEnd/>
            <a:tailEnd/>
          </a:ln>
        </p:spPr>
        <p:txBody>
          <a:bodyPr wrap="none" anchor="ctr"/>
          <a:lstStyle/>
          <a:p>
            <a:endParaRPr lang="en-US"/>
          </a:p>
        </p:txBody>
      </p:sp>
      <p:sp>
        <p:nvSpPr>
          <p:cNvPr id="79894" name="Line 22"/>
          <p:cNvSpPr>
            <a:spLocks noChangeShapeType="1"/>
          </p:cNvSpPr>
          <p:nvPr/>
        </p:nvSpPr>
        <p:spPr bwMode="auto">
          <a:xfrm>
            <a:off x="4757738" y="3862388"/>
            <a:ext cx="3594100" cy="0"/>
          </a:xfrm>
          <a:prstGeom prst="line">
            <a:avLst/>
          </a:prstGeom>
          <a:noFill/>
          <a:ln w="9525">
            <a:solidFill>
              <a:schemeClr val="hlink"/>
            </a:solidFill>
            <a:round/>
            <a:headEnd/>
            <a:tailEnd/>
          </a:ln>
        </p:spPr>
        <p:txBody>
          <a:bodyPr wrap="none" anchor="ctr"/>
          <a:lstStyle/>
          <a:p>
            <a:endParaRPr lang="en-US"/>
          </a:p>
        </p:txBody>
      </p:sp>
      <p:sp>
        <p:nvSpPr>
          <p:cNvPr id="79895" name="Line 23"/>
          <p:cNvSpPr>
            <a:spLocks noChangeShapeType="1"/>
          </p:cNvSpPr>
          <p:nvPr/>
        </p:nvSpPr>
        <p:spPr bwMode="auto">
          <a:xfrm>
            <a:off x="4795838" y="3614738"/>
            <a:ext cx="3608387" cy="0"/>
          </a:xfrm>
          <a:prstGeom prst="line">
            <a:avLst/>
          </a:prstGeom>
          <a:noFill/>
          <a:ln w="9525">
            <a:solidFill>
              <a:schemeClr val="hlink"/>
            </a:solidFill>
            <a:round/>
            <a:headEnd/>
            <a:tailEnd/>
          </a:ln>
        </p:spPr>
        <p:txBody>
          <a:bodyPr wrap="none" anchor="ctr"/>
          <a:lstStyle/>
          <a:p>
            <a:endParaRPr lang="en-US"/>
          </a:p>
        </p:txBody>
      </p:sp>
      <p:sp>
        <p:nvSpPr>
          <p:cNvPr id="79896" name="Line 24"/>
          <p:cNvSpPr>
            <a:spLocks noChangeShapeType="1"/>
          </p:cNvSpPr>
          <p:nvPr/>
        </p:nvSpPr>
        <p:spPr bwMode="auto">
          <a:xfrm>
            <a:off x="4752975" y="3352800"/>
            <a:ext cx="3702050" cy="0"/>
          </a:xfrm>
          <a:prstGeom prst="line">
            <a:avLst/>
          </a:prstGeom>
          <a:noFill/>
          <a:ln w="9525">
            <a:solidFill>
              <a:schemeClr val="hlink"/>
            </a:solidFill>
            <a:round/>
            <a:headEnd/>
            <a:tailEnd/>
          </a:ln>
        </p:spPr>
        <p:txBody>
          <a:bodyPr wrap="none" anchor="ctr"/>
          <a:lstStyle/>
          <a:p>
            <a:endParaRPr lang="en-US"/>
          </a:p>
        </p:txBody>
      </p:sp>
      <p:sp>
        <p:nvSpPr>
          <p:cNvPr id="79897" name="Line 25"/>
          <p:cNvSpPr>
            <a:spLocks noChangeShapeType="1"/>
          </p:cNvSpPr>
          <p:nvPr/>
        </p:nvSpPr>
        <p:spPr bwMode="auto">
          <a:xfrm>
            <a:off x="4730750" y="3105150"/>
            <a:ext cx="3652838" cy="14288"/>
          </a:xfrm>
          <a:prstGeom prst="line">
            <a:avLst/>
          </a:prstGeom>
          <a:noFill/>
          <a:ln w="9525">
            <a:solidFill>
              <a:schemeClr val="hlink"/>
            </a:solidFill>
            <a:round/>
            <a:headEnd/>
            <a:tailEnd/>
          </a:ln>
        </p:spPr>
        <p:txBody>
          <a:bodyPr wrap="none" anchor="ctr"/>
          <a:lstStyle/>
          <a:p>
            <a:endParaRPr lang="en-US"/>
          </a:p>
        </p:txBody>
      </p:sp>
      <p:sp>
        <p:nvSpPr>
          <p:cNvPr id="79898" name="Line 26"/>
          <p:cNvSpPr>
            <a:spLocks noChangeShapeType="1"/>
          </p:cNvSpPr>
          <p:nvPr/>
        </p:nvSpPr>
        <p:spPr bwMode="auto">
          <a:xfrm>
            <a:off x="4767263" y="2828925"/>
            <a:ext cx="3594100" cy="14288"/>
          </a:xfrm>
          <a:prstGeom prst="line">
            <a:avLst/>
          </a:prstGeom>
          <a:noFill/>
          <a:ln w="9525">
            <a:solidFill>
              <a:schemeClr val="hlink"/>
            </a:solidFill>
            <a:round/>
            <a:headEnd/>
            <a:tailEnd/>
          </a:ln>
        </p:spPr>
        <p:txBody>
          <a:bodyPr wrap="none" anchor="ctr"/>
          <a:lstStyle/>
          <a:p>
            <a:endParaRPr lang="en-US"/>
          </a:p>
        </p:txBody>
      </p:sp>
      <p:sp>
        <p:nvSpPr>
          <p:cNvPr id="79899" name="Line 27"/>
          <p:cNvSpPr>
            <a:spLocks noChangeShapeType="1"/>
          </p:cNvSpPr>
          <p:nvPr/>
        </p:nvSpPr>
        <p:spPr bwMode="auto">
          <a:xfrm>
            <a:off x="4762500" y="2566988"/>
            <a:ext cx="3594100" cy="0"/>
          </a:xfrm>
          <a:prstGeom prst="line">
            <a:avLst/>
          </a:prstGeom>
          <a:noFill/>
          <a:ln w="9525">
            <a:solidFill>
              <a:schemeClr val="hlink"/>
            </a:solidFill>
            <a:round/>
            <a:headEnd/>
            <a:tailEnd/>
          </a:ln>
        </p:spPr>
        <p:txBody>
          <a:bodyPr wrap="none" anchor="ctr"/>
          <a:lstStyle/>
          <a:p>
            <a:endParaRPr lang="en-US"/>
          </a:p>
        </p:txBody>
      </p:sp>
      <p:sp>
        <p:nvSpPr>
          <p:cNvPr id="79900" name="Oval 28"/>
          <p:cNvSpPr>
            <a:spLocks noChangeArrowheads="1"/>
          </p:cNvSpPr>
          <p:nvPr/>
        </p:nvSpPr>
        <p:spPr bwMode="auto">
          <a:xfrm>
            <a:off x="6065838" y="3305175"/>
            <a:ext cx="149225" cy="134938"/>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79901" name="Oval 29"/>
          <p:cNvSpPr>
            <a:spLocks noChangeArrowheads="1"/>
          </p:cNvSpPr>
          <p:nvPr/>
        </p:nvSpPr>
        <p:spPr bwMode="auto">
          <a:xfrm>
            <a:off x="5475288" y="3784600"/>
            <a:ext cx="149225" cy="134938"/>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79902" name="Oval 30"/>
          <p:cNvSpPr>
            <a:spLocks noChangeArrowheads="1"/>
          </p:cNvSpPr>
          <p:nvPr/>
        </p:nvSpPr>
        <p:spPr bwMode="auto">
          <a:xfrm>
            <a:off x="7285038" y="5391150"/>
            <a:ext cx="149225" cy="134938"/>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79903" name="Oval 31"/>
          <p:cNvSpPr>
            <a:spLocks noChangeArrowheads="1"/>
          </p:cNvSpPr>
          <p:nvPr/>
        </p:nvSpPr>
        <p:spPr bwMode="auto">
          <a:xfrm>
            <a:off x="6650038" y="3778250"/>
            <a:ext cx="149225" cy="150813"/>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79904" name="Oval 32"/>
          <p:cNvSpPr>
            <a:spLocks noChangeArrowheads="1"/>
          </p:cNvSpPr>
          <p:nvPr/>
        </p:nvSpPr>
        <p:spPr bwMode="auto">
          <a:xfrm>
            <a:off x="4951413" y="5378450"/>
            <a:ext cx="149225" cy="134938"/>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79906" name="Rectangle 34"/>
          <p:cNvSpPr>
            <a:spLocks noChangeArrowheads="1"/>
          </p:cNvSpPr>
          <p:nvPr/>
        </p:nvSpPr>
        <p:spPr bwMode="auto">
          <a:xfrm>
            <a:off x="6156325" y="2778125"/>
            <a:ext cx="790575" cy="396875"/>
          </a:xfrm>
          <a:prstGeom prst="rect">
            <a:avLst/>
          </a:prstGeom>
          <a:noFill/>
          <a:ln w="9525">
            <a:noFill/>
            <a:miter lim="800000"/>
            <a:headEnd/>
            <a:tailEnd/>
          </a:ln>
        </p:spPr>
        <p:txBody>
          <a:bodyPr wrap="none">
            <a:spAutoFit/>
          </a:bodyPr>
          <a:lstStyle/>
          <a:p>
            <a:r>
              <a:rPr lang="en-US" sz="2000" b="1"/>
              <a:t>(-3,4)</a:t>
            </a:r>
            <a:endParaRPr lang="en-US" b="1"/>
          </a:p>
        </p:txBody>
      </p:sp>
      <p:sp>
        <p:nvSpPr>
          <p:cNvPr id="79907" name="Rectangle 35"/>
          <p:cNvSpPr>
            <a:spLocks noChangeArrowheads="1"/>
          </p:cNvSpPr>
          <p:nvPr/>
        </p:nvSpPr>
        <p:spPr bwMode="auto">
          <a:xfrm>
            <a:off x="3963988" y="5678488"/>
            <a:ext cx="1052512" cy="396875"/>
          </a:xfrm>
          <a:prstGeom prst="rect">
            <a:avLst/>
          </a:prstGeom>
          <a:noFill/>
          <a:ln w="9525">
            <a:noFill/>
            <a:miter lim="800000"/>
            <a:headEnd/>
            <a:tailEnd/>
          </a:ln>
        </p:spPr>
        <p:txBody>
          <a:bodyPr>
            <a:spAutoFit/>
          </a:bodyPr>
          <a:lstStyle/>
          <a:p>
            <a:r>
              <a:rPr lang="en-US" sz="2000" b="1"/>
              <a:t>(-7,-4)</a:t>
            </a:r>
          </a:p>
        </p:txBody>
      </p:sp>
      <p:sp>
        <p:nvSpPr>
          <p:cNvPr id="79908" name="Rectangle 36"/>
          <p:cNvSpPr>
            <a:spLocks noChangeArrowheads="1"/>
          </p:cNvSpPr>
          <p:nvPr/>
        </p:nvSpPr>
        <p:spPr bwMode="auto">
          <a:xfrm>
            <a:off x="6923088" y="3525838"/>
            <a:ext cx="790575" cy="396875"/>
          </a:xfrm>
          <a:prstGeom prst="rect">
            <a:avLst/>
          </a:prstGeom>
          <a:noFill/>
          <a:ln w="9525">
            <a:noFill/>
            <a:miter lim="800000"/>
            <a:headEnd/>
            <a:tailEnd/>
          </a:ln>
        </p:spPr>
        <p:txBody>
          <a:bodyPr wrap="none">
            <a:spAutoFit/>
          </a:bodyPr>
          <a:lstStyle/>
          <a:p>
            <a:r>
              <a:rPr lang="en-US" sz="2000" b="1"/>
              <a:t>(-1,2)</a:t>
            </a:r>
          </a:p>
        </p:txBody>
      </p:sp>
      <p:sp>
        <p:nvSpPr>
          <p:cNvPr id="79909" name="Rectangle 37"/>
          <p:cNvSpPr>
            <a:spLocks noChangeArrowheads="1"/>
          </p:cNvSpPr>
          <p:nvPr/>
        </p:nvSpPr>
        <p:spPr bwMode="auto">
          <a:xfrm>
            <a:off x="4583113" y="3538538"/>
            <a:ext cx="790575" cy="396875"/>
          </a:xfrm>
          <a:prstGeom prst="rect">
            <a:avLst/>
          </a:prstGeom>
          <a:noFill/>
          <a:ln w="9525">
            <a:noFill/>
            <a:miter lim="800000"/>
            <a:headEnd/>
            <a:tailEnd/>
          </a:ln>
        </p:spPr>
        <p:txBody>
          <a:bodyPr wrap="none">
            <a:spAutoFit/>
          </a:bodyPr>
          <a:lstStyle/>
          <a:p>
            <a:r>
              <a:rPr lang="en-US" sz="2000" b="1"/>
              <a:t>(-5,2)</a:t>
            </a:r>
          </a:p>
        </p:txBody>
      </p:sp>
      <p:sp>
        <p:nvSpPr>
          <p:cNvPr id="79910" name="Rectangle 38"/>
          <p:cNvSpPr>
            <a:spLocks noChangeArrowheads="1"/>
          </p:cNvSpPr>
          <p:nvPr/>
        </p:nvSpPr>
        <p:spPr bwMode="auto">
          <a:xfrm>
            <a:off x="7612063" y="5716588"/>
            <a:ext cx="790575" cy="396875"/>
          </a:xfrm>
          <a:prstGeom prst="rect">
            <a:avLst/>
          </a:prstGeom>
          <a:noFill/>
          <a:ln w="9525">
            <a:noFill/>
            <a:miter lim="800000"/>
            <a:headEnd/>
            <a:tailEnd/>
          </a:ln>
        </p:spPr>
        <p:txBody>
          <a:bodyPr wrap="none">
            <a:spAutoFit/>
          </a:bodyPr>
          <a:lstStyle/>
          <a:p>
            <a:r>
              <a:rPr lang="en-US" sz="2000" b="1"/>
              <a:t>(1,-4)</a:t>
            </a:r>
          </a:p>
        </p:txBody>
      </p:sp>
      <p:sp>
        <p:nvSpPr>
          <p:cNvPr id="79911" name="Rectangle 39"/>
          <p:cNvSpPr>
            <a:spLocks noChangeArrowheads="1"/>
          </p:cNvSpPr>
          <p:nvPr/>
        </p:nvSpPr>
        <p:spPr bwMode="auto">
          <a:xfrm>
            <a:off x="5608638" y="1863725"/>
            <a:ext cx="2513012" cy="466725"/>
          </a:xfrm>
          <a:prstGeom prst="rect">
            <a:avLst/>
          </a:prstGeom>
          <a:noFill/>
          <a:ln w="9525">
            <a:solidFill>
              <a:srgbClr val="ED0000"/>
            </a:solidFill>
            <a:miter lim="800000"/>
            <a:headEnd/>
            <a:tailEnd/>
          </a:ln>
        </p:spPr>
        <p:txBody>
          <a:bodyPr wrap="none">
            <a:spAutoFit/>
          </a:bodyPr>
          <a:lstStyle/>
          <a:p>
            <a:r>
              <a:rPr lang="en-US">
                <a:solidFill>
                  <a:srgbClr val="ED0000"/>
                </a:solidFill>
              </a:rPr>
              <a:t>Axis of symmetry</a:t>
            </a:r>
          </a:p>
        </p:txBody>
      </p:sp>
      <p:sp>
        <p:nvSpPr>
          <p:cNvPr id="79912" name="Rectangle 40"/>
          <p:cNvSpPr>
            <a:spLocks noChangeArrowheads="1"/>
          </p:cNvSpPr>
          <p:nvPr/>
        </p:nvSpPr>
        <p:spPr bwMode="auto">
          <a:xfrm>
            <a:off x="8405813" y="4529138"/>
            <a:ext cx="292100" cy="457200"/>
          </a:xfrm>
          <a:prstGeom prst="rect">
            <a:avLst/>
          </a:prstGeom>
          <a:noFill/>
          <a:ln w="9525">
            <a:noFill/>
            <a:miter lim="800000"/>
            <a:headEnd/>
            <a:tailEnd/>
          </a:ln>
        </p:spPr>
        <p:txBody>
          <a:bodyPr>
            <a:spAutoFit/>
          </a:bodyPr>
          <a:lstStyle/>
          <a:p>
            <a:r>
              <a:rPr lang="en-US"/>
              <a:t>x</a:t>
            </a:r>
          </a:p>
        </p:txBody>
      </p:sp>
      <p:sp>
        <p:nvSpPr>
          <p:cNvPr id="79913" name="Rectangle 41"/>
          <p:cNvSpPr>
            <a:spLocks noChangeArrowheads="1"/>
          </p:cNvSpPr>
          <p:nvPr/>
        </p:nvSpPr>
        <p:spPr bwMode="auto">
          <a:xfrm>
            <a:off x="6819900" y="5784850"/>
            <a:ext cx="336550" cy="457200"/>
          </a:xfrm>
          <a:prstGeom prst="rect">
            <a:avLst/>
          </a:prstGeom>
          <a:noFill/>
          <a:ln w="9525">
            <a:noFill/>
            <a:miter lim="800000"/>
            <a:headEnd/>
            <a:tailEnd/>
          </a:ln>
        </p:spPr>
        <p:txBody>
          <a:bodyPr wrap="none">
            <a:spAutoFit/>
          </a:bodyPr>
          <a:lstStyle/>
          <a:p>
            <a:r>
              <a:rPr lang="en-US"/>
              <a:t>y</a:t>
            </a:r>
          </a:p>
        </p:txBody>
      </p:sp>
      <p:sp>
        <p:nvSpPr>
          <p:cNvPr id="79914" name="Line 42"/>
          <p:cNvSpPr>
            <a:spLocks noChangeShapeType="1"/>
          </p:cNvSpPr>
          <p:nvPr/>
        </p:nvSpPr>
        <p:spPr bwMode="auto">
          <a:xfrm>
            <a:off x="4470400" y="4433888"/>
            <a:ext cx="4197350" cy="14287"/>
          </a:xfrm>
          <a:prstGeom prst="line">
            <a:avLst/>
          </a:prstGeom>
          <a:noFill/>
          <a:ln w="28575">
            <a:solidFill>
              <a:schemeClr val="tx1"/>
            </a:solidFill>
            <a:round/>
            <a:headEnd type="triangle" w="med" len="med"/>
            <a:tailEnd type="triangle" w="med" len="med"/>
          </a:ln>
        </p:spPr>
        <p:txBody>
          <a:bodyPr wrap="none" anchor="ctr"/>
          <a:lstStyle/>
          <a:p>
            <a:endParaRPr lang="en-US"/>
          </a:p>
        </p:txBody>
      </p:sp>
      <p:sp>
        <p:nvSpPr>
          <p:cNvPr id="79915" name="Line 43"/>
          <p:cNvSpPr>
            <a:spLocks noChangeShapeType="1"/>
          </p:cNvSpPr>
          <p:nvPr/>
        </p:nvSpPr>
        <p:spPr bwMode="auto">
          <a:xfrm flipH="1">
            <a:off x="5041900" y="2513013"/>
            <a:ext cx="42863" cy="3248025"/>
          </a:xfrm>
          <a:prstGeom prst="line">
            <a:avLst/>
          </a:prstGeom>
          <a:noFill/>
          <a:ln w="9525">
            <a:solidFill>
              <a:schemeClr val="hlink"/>
            </a:solidFill>
            <a:round/>
            <a:headEnd/>
            <a:tailEnd/>
          </a:ln>
        </p:spPr>
        <p:txBody>
          <a:bodyPr wrap="none" anchor="ctr"/>
          <a:lstStyle/>
          <a:p>
            <a:endParaRPr lang="en-US"/>
          </a:p>
        </p:txBody>
      </p:sp>
      <p:sp>
        <p:nvSpPr>
          <p:cNvPr id="79916" name="Line 44"/>
          <p:cNvSpPr>
            <a:spLocks noChangeShapeType="1"/>
          </p:cNvSpPr>
          <p:nvPr/>
        </p:nvSpPr>
        <p:spPr bwMode="auto">
          <a:xfrm flipH="1">
            <a:off x="4765675" y="2508250"/>
            <a:ext cx="42863" cy="3248025"/>
          </a:xfrm>
          <a:prstGeom prst="line">
            <a:avLst/>
          </a:prstGeom>
          <a:noFill/>
          <a:ln w="9525">
            <a:solidFill>
              <a:schemeClr val="hlink"/>
            </a:solidFill>
            <a:round/>
            <a:headEnd/>
            <a:tailEnd/>
          </a:ln>
        </p:spPr>
        <p:txBody>
          <a:bodyPr wrap="none" anchor="ctr"/>
          <a:lstStyle/>
          <a:p>
            <a:endParaRPr lang="en-US"/>
          </a:p>
        </p:txBody>
      </p:sp>
      <p:sp>
        <p:nvSpPr>
          <p:cNvPr id="79917" name="Freeform 45"/>
          <p:cNvSpPr>
            <a:spLocks/>
          </p:cNvSpPr>
          <p:nvPr/>
        </p:nvSpPr>
        <p:spPr bwMode="auto">
          <a:xfrm>
            <a:off x="4848225" y="3360738"/>
            <a:ext cx="2786063" cy="2527300"/>
          </a:xfrm>
          <a:custGeom>
            <a:avLst/>
            <a:gdLst/>
            <a:ahLst/>
            <a:cxnLst>
              <a:cxn ang="0">
                <a:pos x="0" y="1564"/>
              </a:cxn>
              <a:cxn ang="0">
                <a:pos x="100" y="1301"/>
              </a:cxn>
              <a:cxn ang="0">
                <a:pos x="428" y="310"/>
              </a:cxn>
              <a:cxn ang="0">
                <a:pos x="809" y="1"/>
              </a:cxn>
              <a:cxn ang="0">
                <a:pos x="1209" y="301"/>
              </a:cxn>
              <a:cxn ang="0">
                <a:pos x="1619" y="1383"/>
              </a:cxn>
              <a:cxn ang="0">
                <a:pos x="1755" y="1555"/>
              </a:cxn>
            </a:cxnLst>
            <a:rect l="0" t="0" r="r" b="b"/>
            <a:pathLst>
              <a:path w="1755" h="1592">
                <a:moveTo>
                  <a:pt x="0" y="1564"/>
                </a:moveTo>
                <a:cubicBezTo>
                  <a:pt x="14" y="1537"/>
                  <a:pt x="29" y="1510"/>
                  <a:pt x="100" y="1301"/>
                </a:cubicBezTo>
                <a:cubicBezTo>
                  <a:pt x="171" y="1092"/>
                  <a:pt x="310" y="527"/>
                  <a:pt x="428" y="310"/>
                </a:cubicBezTo>
                <a:cubicBezTo>
                  <a:pt x="546" y="93"/>
                  <a:pt x="679" y="2"/>
                  <a:pt x="809" y="1"/>
                </a:cubicBezTo>
                <a:cubicBezTo>
                  <a:pt x="939" y="0"/>
                  <a:pt x="1074" y="71"/>
                  <a:pt x="1209" y="301"/>
                </a:cubicBezTo>
                <a:cubicBezTo>
                  <a:pt x="1344" y="531"/>
                  <a:pt x="1528" y="1174"/>
                  <a:pt x="1619" y="1383"/>
                </a:cubicBezTo>
                <a:cubicBezTo>
                  <a:pt x="1710" y="1592"/>
                  <a:pt x="1732" y="1573"/>
                  <a:pt x="1755" y="1555"/>
                </a:cubicBezTo>
              </a:path>
            </a:pathLst>
          </a:custGeom>
          <a:noFill/>
          <a:ln w="28575">
            <a:solidFill>
              <a:schemeClr val="tx1"/>
            </a:solidFill>
            <a:round/>
            <a:headEnd type="triangle" w="med" len="med"/>
            <a:tailEnd type="triangle" w="med" len="med"/>
          </a:ln>
        </p:spPr>
        <p:txBody>
          <a:bodyPr wrap="none" anchor="ctr"/>
          <a:lstStyle/>
          <a:p>
            <a:endParaRPr lang="en-US"/>
          </a:p>
        </p:txBody>
      </p:sp>
      <p:sp>
        <p:nvSpPr>
          <p:cNvPr id="79918" name="Rectangle 46"/>
          <p:cNvSpPr>
            <a:spLocks noChangeArrowheads="1"/>
          </p:cNvSpPr>
          <p:nvPr/>
        </p:nvSpPr>
        <p:spPr bwMode="auto">
          <a:xfrm>
            <a:off x="557213" y="2095500"/>
            <a:ext cx="3932237" cy="3785652"/>
          </a:xfrm>
          <a:prstGeom prst="rect">
            <a:avLst/>
          </a:prstGeom>
          <a:noFill/>
          <a:ln w="9525">
            <a:noFill/>
            <a:miter lim="800000"/>
            <a:headEnd/>
            <a:tailEnd/>
          </a:ln>
        </p:spPr>
        <p:txBody>
          <a:bodyPr>
            <a:spAutoFit/>
          </a:bodyPr>
          <a:lstStyle/>
          <a:p>
            <a:pPr>
              <a:buFont typeface="Wingdings" pitchFamily="-80" charset="2"/>
              <a:buChar char="§"/>
            </a:pPr>
            <a:r>
              <a:rPr lang="en-US" sz="1600" dirty="0">
                <a:solidFill>
                  <a:schemeClr val="folHlink"/>
                </a:solidFill>
              </a:rPr>
              <a:t>Example</a:t>
            </a:r>
            <a:r>
              <a:rPr lang="en-US" sz="1600" dirty="0"/>
              <a:t> y = -1/2(x + 3)</a:t>
            </a:r>
            <a:r>
              <a:rPr lang="en-US" sz="1600" baseline="30000" dirty="0"/>
              <a:t>2</a:t>
            </a:r>
            <a:r>
              <a:rPr lang="en-US" sz="1600" dirty="0"/>
              <a:t> + 4</a:t>
            </a:r>
            <a:br>
              <a:rPr lang="en-US" sz="1600" dirty="0"/>
            </a:br>
            <a:r>
              <a:rPr lang="en-US" sz="1600" dirty="0"/>
              <a:t>where a = -1/2, h = -3, k = 4. Since a&lt;0 the </a:t>
            </a:r>
            <a:r>
              <a:rPr lang="en-US" sz="1600" dirty="0">
                <a:solidFill>
                  <a:schemeClr val="folHlink"/>
                </a:solidFill>
              </a:rPr>
              <a:t>parabola opens down</a:t>
            </a:r>
            <a:r>
              <a:rPr lang="en-US" sz="1600" dirty="0"/>
              <a:t>.</a:t>
            </a:r>
            <a:br>
              <a:rPr lang="en-US" sz="1600" dirty="0"/>
            </a:br>
            <a:endParaRPr lang="en-US" sz="1600" dirty="0"/>
          </a:p>
          <a:p>
            <a:pPr>
              <a:buFont typeface="Wingdings" pitchFamily="-80" charset="2"/>
              <a:buChar char="§"/>
            </a:pPr>
            <a:r>
              <a:rPr lang="en-US" sz="1600" dirty="0"/>
              <a:t>To graph a function, first plot the </a:t>
            </a:r>
            <a:r>
              <a:rPr lang="en-US" sz="1600" dirty="0">
                <a:solidFill>
                  <a:schemeClr val="folHlink"/>
                </a:solidFill>
              </a:rPr>
              <a:t>vertex (</a:t>
            </a:r>
            <a:r>
              <a:rPr lang="en-US" sz="1600" dirty="0" err="1">
                <a:solidFill>
                  <a:schemeClr val="folHlink"/>
                </a:solidFill>
              </a:rPr>
              <a:t>h,k</a:t>
            </a:r>
            <a:r>
              <a:rPr lang="en-US" sz="1600" dirty="0">
                <a:solidFill>
                  <a:schemeClr val="folHlink"/>
                </a:solidFill>
              </a:rPr>
              <a:t>) = (-3,4).</a:t>
            </a:r>
            <a:br>
              <a:rPr lang="en-US" sz="1600" dirty="0">
                <a:solidFill>
                  <a:schemeClr val="folHlink"/>
                </a:solidFill>
              </a:rPr>
            </a:br>
            <a:endParaRPr lang="en-US" sz="1600" dirty="0"/>
          </a:p>
          <a:p>
            <a:pPr>
              <a:buFont typeface="Wingdings" pitchFamily="-80" charset="2"/>
              <a:buChar char="§"/>
            </a:pPr>
            <a:r>
              <a:rPr lang="en-US" sz="1600" dirty="0"/>
              <a:t>Draw the </a:t>
            </a:r>
            <a:r>
              <a:rPr lang="en-US" sz="1600" dirty="0">
                <a:solidFill>
                  <a:schemeClr val="folHlink"/>
                </a:solidFill>
              </a:rPr>
              <a:t>axis of symmetry x =  -3</a:t>
            </a:r>
            <a:br>
              <a:rPr lang="en-US" sz="1600" dirty="0">
                <a:solidFill>
                  <a:schemeClr val="folHlink"/>
                </a:solidFill>
              </a:rPr>
            </a:br>
            <a:endParaRPr lang="en-US" sz="1600" dirty="0">
              <a:solidFill>
                <a:schemeClr val="folHlink"/>
              </a:solidFill>
            </a:endParaRPr>
          </a:p>
          <a:p>
            <a:pPr>
              <a:buFont typeface="Wingdings" pitchFamily="-80" charset="2"/>
              <a:buChar char="§"/>
            </a:pPr>
            <a:r>
              <a:rPr lang="en-US" sz="1600" dirty="0"/>
              <a:t>Plot </a:t>
            </a:r>
            <a:r>
              <a:rPr lang="en-US" sz="1600" dirty="0" smtClean="0"/>
              <a:t>two “good points” one being the y – intercept.  (0, -1/2)  (-6, -1/2)</a:t>
            </a:r>
            <a:r>
              <a:rPr lang="en-US" sz="1600" dirty="0"/>
              <a:t/>
            </a:r>
            <a:br>
              <a:rPr lang="en-US" sz="1600" dirty="0"/>
            </a:br>
            <a:endParaRPr lang="en-US" sz="1600" dirty="0"/>
          </a:p>
          <a:p>
            <a:pPr>
              <a:buFont typeface="Wingdings" pitchFamily="-80" charset="2"/>
              <a:buChar char="§"/>
            </a:pPr>
            <a:r>
              <a:rPr lang="en-US" sz="1600" dirty="0"/>
              <a:t>Use the symmetry to complete the graph.</a:t>
            </a:r>
          </a:p>
          <a:p>
            <a:endParaRPr lang="en-US" sz="1600" dirty="0"/>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Fun Clip">
  <a:themeElements>
    <a:clrScheme name="Fun Clip 1">
      <a:dk1>
        <a:srgbClr val="330000"/>
      </a:dk1>
      <a:lt1>
        <a:srgbClr val="FFFFFF"/>
      </a:lt1>
      <a:dk2>
        <a:srgbClr val="320000"/>
      </a:dk2>
      <a:lt2>
        <a:srgbClr val="808080"/>
      </a:lt2>
      <a:accent1>
        <a:srgbClr val="FFCC00"/>
      </a:accent1>
      <a:accent2>
        <a:srgbClr val="FFDC4C"/>
      </a:accent2>
      <a:accent3>
        <a:srgbClr val="FFFFFF"/>
      </a:accent3>
      <a:accent4>
        <a:srgbClr val="2A0000"/>
      </a:accent4>
      <a:accent5>
        <a:srgbClr val="FFE2AA"/>
      </a:accent5>
      <a:accent6>
        <a:srgbClr val="E7C744"/>
      </a:accent6>
      <a:hlink>
        <a:srgbClr val="009999"/>
      </a:hlink>
      <a:folHlink>
        <a:srgbClr val="CC6018"/>
      </a:folHlink>
    </a:clrScheme>
    <a:fontScheme name="Fun Clip">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8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80" charset="-128"/>
          </a:defRPr>
        </a:defPPr>
      </a:lstStyle>
    </a:lnDef>
  </a:objectDefaults>
  <a:extraClrSchemeLst>
    <a:extraClrScheme>
      <a:clrScheme name="Fun Clip 1">
        <a:dk1>
          <a:srgbClr val="330000"/>
        </a:dk1>
        <a:lt1>
          <a:srgbClr val="FFFFFF"/>
        </a:lt1>
        <a:dk2>
          <a:srgbClr val="320000"/>
        </a:dk2>
        <a:lt2>
          <a:srgbClr val="808080"/>
        </a:lt2>
        <a:accent1>
          <a:srgbClr val="FFCC00"/>
        </a:accent1>
        <a:accent2>
          <a:srgbClr val="FFDC4C"/>
        </a:accent2>
        <a:accent3>
          <a:srgbClr val="FFFFFF"/>
        </a:accent3>
        <a:accent4>
          <a:srgbClr val="2A0000"/>
        </a:accent4>
        <a:accent5>
          <a:srgbClr val="FFE2AA"/>
        </a:accent5>
        <a:accent6>
          <a:srgbClr val="E7C744"/>
        </a:accent6>
        <a:hlink>
          <a:srgbClr val="009999"/>
        </a:hlink>
        <a:folHlink>
          <a:srgbClr val="CC601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Macintosh HD:Applications:Microsoft Office 2004:Templates:Presentations:Designs:Fun Clip</Template>
  <TotalTime>4475</TotalTime>
  <Words>3681</Words>
  <Application>Microsoft Macintosh PowerPoint</Application>
  <PresentationFormat>On-screen Show (4:3)</PresentationFormat>
  <Paragraphs>625</Paragraphs>
  <Slides>75</Slides>
  <Notes>75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75</vt:i4>
      </vt:variant>
    </vt:vector>
  </HeadingPairs>
  <TitlesOfParts>
    <vt:vector size="77" baseType="lpstr">
      <vt:lpstr>Fun Clip</vt:lpstr>
      <vt:lpstr>Equation</vt:lpstr>
      <vt:lpstr>QUADRATIC FUNCTIONS</vt:lpstr>
      <vt:lpstr>OUTLINE </vt:lpstr>
      <vt:lpstr>   Graphing Quadratic Functions </vt:lpstr>
      <vt:lpstr> A QUADRATIC FUNCTION</vt:lpstr>
      <vt:lpstr>THE GRAPH OF A QUADRATIC FUNCTION</vt:lpstr>
      <vt:lpstr>EXAMPLE</vt:lpstr>
      <vt:lpstr>EXAMPLE(cont.)</vt:lpstr>
      <vt:lpstr>VERTEX FORM OF QUADRATIC EQUATION</vt:lpstr>
      <vt:lpstr>GRAPHING A QUADRATIC FUNCTION IN VERTEX FORM</vt:lpstr>
      <vt:lpstr>INTERCEPT FORM OF QUADRATIC EQUATION</vt:lpstr>
      <vt:lpstr>GRAPHING A QUADRATIC FUNCTION IN INTERCEPT FORM</vt:lpstr>
      <vt:lpstr>WRITING THE QUADRATIC EQUATION IN STANDARD FORM</vt:lpstr>
      <vt:lpstr>QUADRATIC FUNCTIONS IN REAL LIFE</vt:lpstr>
      <vt:lpstr>SOLUTION</vt:lpstr>
      <vt:lpstr>REAL LIFE EXAMPLE </vt:lpstr>
      <vt:lpstr>GOLDEN GATE BRIDGE</vt:lpstr>
      <vt:lpstr>SOLUTION</vt:lpstr>
      <vt:lpstr>SOLUTION(cont.)</vt:lpstr>
      <vt:lpstr>   SOLVING QUADRATIC EQUATION BY FACTORING</vt:lpstr>
      <vt:lpstr>FACTORING QUADRATIC EXPRESSION</vt:lpstr>
      <vt:lpstr>EXAMPLE </vt:lpstr>
      <vt:lpstr>SPECIAL FACTORING PATTERNS</vt:lpstr>
      <vt:lpstr>FACTORING MONOMIALS FIRST</vt:lpstr>
      <vt:lpstr>SOLVING QUADRATIC EQUATIONS</vt:lpstr>
      <vt:lpstr>REAL LIFE EXAMPLE</vt:lpstr>
      <vt:lpstr>SOLUTION </vt:lpstr>
      <vt:lpstr>ZERO PRODUCT PROPERTY </vt:lpstr>
      <vt:lpstr>ZERO PRODUCT PROPERTY</vt:lpstr>
      <vt:lpstr>FINDING ZEROES OF QUADRATIC FUNCTIONS</vt:lpstr>
      <vt:lpstr>    SOLVING QUADRATIC EQUATIONS BY FINDING SQUARE ROOTS</vt:lpstr>
      <vt:lpstr>SQUARE ROOT</vt:lpstr>
      <vt:lpstr>PROPERTIES OF SQUARE ROOTS (a&gt;0, b&gt;0)</vt:lpstr>
      <vt:lpstr>SIMPLIFY</vt:lpstr>
      <vt:lpstr>Solving a quadratic equation</vt:lpstr>
      <vt:lpstr>REAL LIFE EXAMPLE</vt:lpstr>
      <vt:lpstr>SOLUTION</vt:lpstr>
      <vt:lpstr>   COMPLEX NUMBERS</vt:lpstr>
      <vt:lpstr>COMPLEX NUMBER</vt:lpstr>
      <vt:lpstr>THE SQUARE ROOT OF A NEGATIVE NUMBER</vt:lpstr>
      <vt:lpstr>SOLVING A QUADRATIC EQUATION</vt:lpstr>
      <vt:lpstr>PLOTTING COMPLEX NUMBERS</vt:lpstr>
      <vt:lpstr>ADDING AND SUBTRACTING COMPLEX NUMBERS</vt:lpstr>
      <vt:lpstr>MULTIPLYING THE COMPLEX NUMBERS</vt:lpstr>
      <vt:lpstr>DIVIDING COMPLEX NUMBERS</vt:lpstr>
      <vt:lpstr>ABSOLUTE VALUES OF COMPLEX NUMBER</vt:lpstr>
      <vt:lpstr>   THE QUADRATIC FORMULA AND THE DISCRIMINANT</vt:lpstr>
      <vt:lpstr>THE QUADRATIC FORMULA</vt:lpstr>
      <vt:lpstr>SOLVING QUADRATIC EQUATION WITH TWO REAL SOLUTIONS</vt:lpstr>
      <vt:lpstr>SOLVING QUADRATIC EQUATION WITH ONE REAL SOLUTIONS</vt:lpstr>
      <vt:lpstr>SOLVING QUADRATIC EQUATION WITH TWO IMAGINARY SOLUTIONS</vt:lpstr>
      <vt:lpstr>DISCRIMINANT</vt:lpstr>
      <vt:lpstr>NUMBER AND TYPE OF SOLUTIONS OF A QUADRATIC EQUATION</vt:lpstr>
      <vt:lpstr>EXAMPLE: TWO REAL SOLUTIONS</vt:lpstr>
      <vt:lpstr>EXAMPLE: ONE REAL SOLUTION</vt:lpstr>
      <vt:lpstr>EXAMPLE: TWO IMAGINARY SOLUTIONS</vt:lpstr>
      <vt:lpstr>REAL LIFE EXAMPLE</vt:lpstr>
      <vt:lpstr>SOLUTION(contd.)</vt:lpstr>
      <vt:lpstr>   GRAPHING AND SOLVING QUADRATIC INEQUALITIES</vt:lpstr>
      <vt:lpstr>GRAPHING A QUADRATIC INEQUALITY IN TWO VARIABLES</vt:lpstr>
      <vt:lpstr>EXAMPLE</vt:lpstr>
      <vt:lpstr>REAL LIFE EXAMPLE</vt:lpstr>
      <vt:lpstr>SOLUTION</vt:lpstr>
      <vt:lpstr>GRAPHING A SYSTEM OF QUADRATIC INEQUALITY</vt:lpstr>
      <vt:lpstr>QUADRATIC INEQUALITY IN ONE VARIABLE</vt:lpstr>
      <vt:lpstr>EXAMPLE</vt:lpstr>
      <vt:lpstr>EXAMPLE</vt:lpstr>
      <vt:lpstr>EXAMPLE(contd.)</vt:lpstr>
      <vt:lpstr>SOLVING A QUADRATIC INEQUALITY ALGEBRAICALLY</vt:lpstr>
      <vt:lpstr>SOLUTION (contd.)</vt:lpstr>
      <vt:lpstr>REAL LIFE EXAMPLE</vt:lpstr>
      <vt:lpstr>SOLUTION(contd.)</vt:lpstr>
      <vt:lpstr>   MODELING WITH QUADRATIC FUNCTIONS</vt:lpstr>
      <vt:lpstr>PowerPoint Presentation</vt:lpstr>
      <vt:lpstr>QUADRATIC FUNCTION IN INTERCEPT FORM</vt:lpstr>
      <vt:lpstr>  END</vt:lpstr>
    </vt:vector>
  </TitlesOfParts>
  <Company>Office 2004 Test Drive User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QUADRATIC FUNCTIONS</dc:title>
  <dc:creator>Office 2004 Test Drive User</dc:creator>
  <cp:lastModifiedBy>Joe Perone</cp:lastModifiedBy>
  <cp:revision>439</cp:revision>
  <dcterms:created xsi:type="dcterms:W3CDTF">2010-03-16T18:12:29Z</dcterms:created>
  <dcterms:modified xsi:type="dcterms:W3CDTF">2013-02-12T13:20:51Z</dcterms:modified>
</cp:coreProperties>
</file>