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Microsoft_Equation1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Microsoft_Equation2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6F60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48" y="-120"/>
      </p:cViewPr>
      <p:guideLst>
        <p:guide orient="horz" pos="4319"/>
        <p:guide pos="7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2.wmf"/><Relationship Id="rId5" Type="http://schemas.openxmlformats.org/officeDocument/2006/relationships/image" Target="../media/image6.e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1.wmf"/><Relationship Id="rId3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581400" y="685800"/>
            <a:ext cx="5561013" cy="33528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181600" y="4038600"/>
            <a:ext cx="3960813" cy="1752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marL="0" indent="0" algn="ctr">
              <a:buFont typeface="Wingdings" charset="0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EAEAEA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rgbClr val="EAEAEA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EAEAEA"/>
                </a:solidFill>
              </a:defRPr>
            </a:lvl1pPr>
          </a:lstStyle>
          <a:p>
            <a:pPr>
              <a:defRPr/>
            </a:pPr>
            <a:fld id="{F7719EC5-C87C-4B49-9EB0-FDB26FDC6A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12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A8162-EA06-D540-B9FC-C8FCB43092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85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533400"/>
            <a:ext cx="19050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533400"/>
            <a:ext cx="55626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73FE9-B4C5-864E-98EF-18FA223841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527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B32CE-38B8-3D4F-AB0D-2E3B6DCFEB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0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B8881-A60B-8142-8546-DA605D7CB1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63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9812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FE14F-F0BD-7D49-A0D5-7637B834B8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58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ECD7D-AF13-B44A-A8DE-510CF76516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101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D7DD3-9262-0D4C-9512-79A270F7D8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60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BFF04-3896-1B42-900A-102B1AA0F7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49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239A6-8CAC-7846-9C38-B3F2845512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54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9C533-B261-E943-BE93-DAFBE5E5F0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074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5334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cs typeface="+mn-cs"/>
              </a:defRPr>
            </a:lvl1pPr>
          </a:lstStyle>
          <a:p>
            <a:pPr>
              <a:defRPr/>
            </a:pPr>
            <a:fld id="{11970075-D904-3742-A613-A91F7C9676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0" name="Picture 6" descr="C:\WINNT\Profiles\rebeccal\Personal\pics\strtegic1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9812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0"/>
        <a:buChar char="w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500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.wmf"/><Relationship Id="rId12" Type="http://schemas.openxmlformats.org/officeDocument/2006/relationships/oleObject" Target="../embeddings/oleObject6.bin"/><Relationship Id="rId13" Type="http://schemas.openxmlformats.org/officeDocument/2006/relationships/oleObject" Target="../embeddings/Microsoft_Equation2.bin"/><Relationship Id="rId14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Microsoft_Equation1.bin"/><Relationship Id="rId7" Type="http://schemas.openxmlformats.org/officeDocument/2006/relationships/image" Target="../media/image4.w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5.wmf"/><Relationship Id="rId10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9.wmf"/><Relationship Id="rId5" Type="http://schemas.openxmlformats.org/officeDocument/2006/relationships/image" Target="../media/image10.gi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1.wmf"/><Relationship Id="rId7" Type="http://schemas.openxmlformats.org/officeDocument/2006/relationships/oleObject" Target="../embeddings/oleObject14.bin"/><Relationship Id="rId8" Type="http://schemas.openxmlformats.org/officeDocument/2006/relationships/image" Target="../media/image1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u="sng" smtClean="0">
                <a:cs typeface="+mj-cs"/>
              </a:rPr>
              <a:t>The Area Of A Triangle.</a:t>
            </a:r>
          </a:p>
        </p:txBody>
      </p:sp>
      <p:grpSp>
        <p:nvGrpSpPr>
          <p:cNvPr id="3074" name="Group 3"/>
          <p:cNvGrpSpPr>
            <a:grpSpLocks/>
          </p:cNvGrpSpPr>
          <p:nvPr/>
        </p:nvGrpSpPr>
        <p:grpSpPr bwMode="auto">
          <a:xfrm>
            <a:off x="2362200" y="1676400"/>
            <a:ext cx="5791200" cy="2438400"/>
            <a:chOff x="864" y="912"/>
            <a:chExt cx="3648" cy="1536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1152" y="1200"/>
              <a:ext cx="2928" cy="960"/>
              <a:chOff x="1152" y="1200"/>
              <a:chExt cx="2928" cy="960"/>
            </a:xfrm>
          </p:grpSpPr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 flipV="1">
                <a:off x="1152" y="1200"/>
                <a:ext cx="1152" cy="96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2304" y="1200"/>
                <a:ext cx="1728" cy="96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1152" y="2160"/>
                <a:ext cx="292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864" y="2016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A</a:t>
              </a:r>
              <a:r>
                <a:rPr lang="en-GB" baseline="30000">
                  <a:cs typeface="+mn-cs"/>
                </a:rPr>
                <a:t>o</a:t>
              </a: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4128" y="201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B</a:t>
              </a:r>
              <a:r>
                <a:rPr lang="en-GB" baseline="30000">
                  <a:cs typeface="+mn-cs"/>
                </a:rPr>
                <a:t>o</a:t>
              </a:r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2208" y="912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C</a:t>
              </a:r>
              <a:r>
                <a:rPr lang="en-GB" baseline="30000">
                  <a:cs typeface="+mn-cs"/>
                </a:rPr>
                <a:t>o</a:t>
              </a:r>
            </a:p>
          </p:txBody>
        </p:sp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3072" y="1296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a</a:t>
              </a:r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1488" y="1392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b</a:t>
              </a: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2256" y="216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c</a:t>
              </a:r>
            </a:p>
          </p:txBody>
        </p:sp>
      </p:grpSp>
      <p:graphicFrame>
        <p:nvGraphicFramePr>
          <p:cNvPr id="3075" name="Object 14"/>
          <p:cNvGraphicFramePr>
            <a:graphicFrameLocks noChangeAspect="1"/>
          </p:cNvGraphicFramePr>
          <p:nvPr/>
        </p:nvGraphicFramePr>
        <p:xfrm>
          <a:off x="3886200" y="4343400"/>
          <a:ext cx="198120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965200" imgH="393700" progId="Equation.3">
                  <p:embed/>
                </p:oleObj>
              </mc:Choice>
              <mc:Fallback>
                <p:oleObj name="Equation" r:id="rId3" imgW="965200" imgH="3937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343400"/>
                        <a:ext cx="1981200" cy="808038"/>
                      </a:xfrm>
                      <a:prstGeom prst="rect">
                        <a:avLst/>
                      </a:prstGeom>
                      <a:solidFill>
                        <a:srgbClr val="F6F602"/>
                      </a:solidFill>
                      <a:ln w="12700" cap="sq">
                        <a:solidFill>
                          <a:schemeClr val="hlink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7543800" cy="304800"/>
          </a:xfrm>
        </p:spPr>
        <p:txBody>
          <a:bodyPr/>
          <a:lstStyle/>
          <a:p>
            <a:pPr eaLnBrk="1" hangingPunct="1">
              <a:defRPr/>
            </a:pPr>
            <a:r>
              <a:rPr lang="en-GB" u="sng" smtClean="0">
                <a:cs typeface="+mj-cs"/>
              </a:rPr>
              <a:t>Finding The Formula.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447800" y="685800"/>
            <a:ext cx="37338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Consider the triangle below:</a:t>
            </a:r>
          </a:p>
        </p:txBody>
      </p:sp>
      <p:grpSp>
        <p:nvGrpSpPr>
          <p:cNvPr id="5134" name="Group 14"/>
          <p:cNvGrpSpPr>
            <a:grpSpLocks/>
          </p:cNvGrpSpPr>
          <p:nvPr/>
        </p:nvGrpSpPr>
        <p:grpSpPr bwMode="auto">
          <a:xfrm>
            <a:off x="1371600" y="1143000"/>
            <a:ext cx="5791200" cy="2438400"/>
            <a:chOff x="864" y="912"/>
            <a:chExt cx="3648" cy="1536"/>
          </a:xfrm>
        </p:grpSpPr>
        <p:grpSp>
          <p:nvGrpSpPr>
            <p:cNvPr id="4113" name="Group 7"/>
            <p:cNvGrpSpPr>
              <a:grpSpLocks/>
            </p:cNvGrpSpPr>
            <p:nvPr/>
          </p:nvGrpSpPr>
          <p:grpSpPr bwMode="auto">
            <a:xfrm>
              <a:off x="1152" y="1200"/>
              <a:ext cx="2928" cy="960"/>
              <a:chOff x="1152" y="1200"/>
              <a:chExt cx="2928" cy="960"/>
            </a:xfrm>
          </p:grpSpPr>
          <p:sp>
            <p:nvSpPr>
              <p:cNvPr id="5124" name="Line 4"/>
              <p:cNvSpPr>
                <a:spLocks noChangeShapeType="1"/>
              </p:cNvSpPr>
              <p:nvPr/>
            </p:nvSpPr>
            <p:spPr bwMode="auto">
              <a:xfrm flipV="1">
                <a:off x="1152" y="1200"/>
                <a:ext cx="1152" cy="96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125" name="Line 5"/>
              <p:cNvSpPr>
                <a:spLocks noChangeShapeType="1"/>
              </p:cNvSpPr>
              <p:nvPr/>
            </p:nvSpPr>
            <p:spPr bwMode="auto">
              <a:xfrm>
                <a:off x="2304" y="1200"/>
                <a:ext cx="1728" cy="96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126" name="Line 6"/>
              <p:cNvSpPr>
                <a:spLocks noChangeShapeType="1"/>
              </p:cNvSpPr>
              <p:nvPr/>
            </p:nvSpPr>
            <p:spPr bwMode="auto">
              <a:xfrm>
                <a:off x="1152" y="2160"/>
                <a:ext cx="292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864" y="2016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A</a:t>
              </a:r>
              <a:r>
                <a:rPr lang="en-GB" baseline="30000">
                  <a:cs typeface="+mn-cs"/>
                </a:rPr>
                <a:t>o</a:t>
              </a:r>
            </a:p>
          </p:txBody>
        </p:sp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4128" y="201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B</a:t>
              </a:r>
              <a:r>
                <a:rPr lang="en-GB" baseline="30000">
                  <a:cs typeface="+mn-cs"/>
                </a:rPr>
                <a:t>o</a:t>
              </a:r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2208" y="912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C</a:t>
              </a:r>
              <a:r>
                <a:rPr lang="en-GB" baseline="30000">
                  <a:cs typeface="+mn-cs"/>
                </a:rPr>
                <a:t>o</a:t>
              </a:r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3072" y="1296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a</a:t>
              </a:r>
            </a:p>
          </p:txBody>
        </p:sp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1488" y="1392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b</a:t>
              </a:r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2256" y="216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c</a:t>
              </a:r>
            </a:p>
          </p:txBody>
        </p:sp>
      </p:grp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486400" y="1219200"/>
            <a:ext cx="3657600" cy="118745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By drawing an altitude h we can calculate the area of the triangle.</a:t>
            </a:r>
          </a:p>
        </p:txBody>
      </p:sp>
      <p:grpSp>
        <p:nvGrpSpPr>
          <p:cNvPr id="5149" name="Group 29"/>
          <p:cNvGrpSpPr>
            <a:grpSpLocks/>
          </p:cNvGrpSpPr>
          <p:nvPr/>
        </p:nvGrpSpPr>
        <p:grpSpPr bwMode="auto">
          <a:xfrm>
            <a:off x="3276600" y="1600200"/>
            <a:ext cx="457200" cy="1524000"/>
            <a:chOff x="2064" y="1008"/>
            <a:chExt cx="288" cy="960"/>
          </a:xfrm>
        </p:grpSpPr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>
              <a:off x="2304" y="1008"/>
              <a:ext cx="0" cy="96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37" name="Text Box 17"/>
            <p:cNvSpPr txBox="1">
              <a:spLocks noChangeArrowheads="1"/>
            </p:cNvSpPr>
            <p:nvPr/>
          </p:nvSpPr>
          <p:spPr bwMode="auto">
            <a:xfrm>
              <a:off x="2064" y="158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solidFill>
                    <a:srgbClr val="FF0000"/>
                  </a:solidFill>
                  <a:cs typeface="+mn-cs"/>
                </a:rPr>
                <a:t>h</a:t>
              </a:r>
            </a:p>
          </p:txBody>
        </p:sp>
      </p:grp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524000" y="3581400"/>
            <a:ext cx="3429000" cy="457200"/>
          </a:xfrm>
          <a:prstGeom prst="rect">
            <a:avLst/>
          </a:prstGeom>
          <a:solidFill>
            <a:srgbClr val="F6F60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Area = ½ x base x height</a:t>
            </a:r>
          </a:p>
        </p:txBody>
      </p:sp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1524000" y="4114800"/>
          <a:ext cx="16764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3" imgW="812447" imgH="393529" progId="Equation.3">
                  <p:embed/>
                </p:oleObj>
              </mc:Choice>
              <mc:Fallback>
                <p:oleObj name="Equation" r:id="rId3" imgW="812447" imgH="393529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114800"/>
                        <a:ext cx="1676400" cy="812800"/>
                      </a:xfrm>
                      <a:prstGeom prst="rect">
                        <a:avLst/>
                      </a:prstGeom>
                      <a:solidFill>
                        <a:srgbClr val="F6F60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5638800" y="3429000"/>
            <a:ext cx="3505200" cy="82232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What does the sine of A</a:t>
            </a:r>
            <a:r>
              <a:rPr lang="en-GB" baseline="30000">
                <a:cs typeface="+mn-cs"/>
              </a:rPr>
              <a:t>o</a:t>
            </a:r>
            <a:r>
              <a:rPr lang="en-GB">
                <a:cs typeface="+mn-cs"/>
              </a:rPr>
              <a:t> equal ?</a:t>
            </a:r>
          </a:p>
        </p:txBody>
      </p:sp>
      <p:graphicFrame>
        <p:nvGraphicFramePr>
          <p:cNvPr id="5143" name="Object 23"/>
          <p:cNvGraphicFramePr>
            <a:graphicFrameLocks noChangeAspect="1"/>
          </p:cNvGraphicFramePr>
          <p:nvPr/>
        </p:nvGraphicFramePr>
        <p:xfrm>
          <a:off x="5638800" y="4267200"/>
          <a:ext cx="13716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6" imgW="698197" imgH="393529" progId="Equation.3">
                  <p:embed/>
                </p:oleObj>
              </mc:Choice>
              <mc:Fallback>
                <p:oleObj name="Equation" r:id="rId6" imgW="698197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267200"/>
                        <a:ext cx="1371600" cy="773113"/>
                      </a:xfrm>
                      <a:prstGeom prst="rect">
                        <a:avLst/>
                      </a:prstGeom>
                      <a:solidFill>
                        <a:srgbClr val="F6F60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5638800" y="5105400"/>
            <a:ext cx="35052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Change the subject to h.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4965700" y="6248400"/>
            <a:ext cx="41910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dirty="0">
                <a:cs typeface="+mn-cs"/>
              </a:rPr>
              <a:t>Substitute into the area formula.</a:t>
            </a:r>
          </a:p>
        </p:txBody>
      </p:sp>
      <p:graphicFrame>
        <p:nvGraphicFramePr>
          <p:cNvPr id="5147" name="Object 27"/>
          <p:cNvGraphicFramePr>
            <a:graphicFrameLocks noChangeAspect="1"/>
          </p:cNvGraphicFramePr>
          <p:nvPr/>
        </p:nvGraphicFramePr>
        <p:xfrm>
          <a:off x="1447800" y="4953000"/>
          <a:ext cx="22860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8" imgW="1193800" imgH="393700" progId="Equation.3">
                  <p:embed/>
                </p:oleObj>
              </mc:Choice>
              <mc:Fallback>
                <p:oleObj name="Equation" r:id="rId8" imgW="1193800" imgH="3937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953000"/>
                        <a:ext cx="2286000" cy="754063"/>
                      </a:xfrm>
                      <a:prstGeom prst="rect">
                        <a:avLst/>
                      </a:prstGeom>
                      <a:solidFill>
                        <a:srgbClr val="F6F60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8" name="Object 28"/>
          <p:cNvGraphicFramePr>
            <a:graphicFrameLocks noChangeAspect="1"/>
          </p:cNvGraphicFramePr>
          <p:nvPr/>
        </p:nvGraphicFramePr>
        <p:xfrm>
          <a:off x="1447800" y="5791200"/>
          <a:ext cx="198120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10" imgW="965200" imgH="393700" progId="Equation.3">
                  <p:embed/>
                </p:oleObj>
              </mc:Choice>
              <mc:Fallback>
                <p:oleObj name="Equation" r:id="rId10" imgW="965200" imgH="3937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791200"/>
                        <a:ext cx="1981200" cy="808038"/>
                      </a:xfrm>
                      <a:prstGeom prst="rect">
                        <a:avLst/>
                      </a:prstGeom>
                      <a:solidFill>
                        <a:srgbClr val="F6F602"/>
                      </a:solidFill>
                      <a:ln w="12700" cap="sq">
                        <a:solidFill>
                          <a:schemeClr val="hlink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3"/>
          <p:cNvGraphicFramePr>
            <a:graphicFrameLocks noChangeAspect="1"/>
          </p:cNvGraphicFramePr>
          <p:nvPr/>
        </p:nvGraphicFramePr>
        <p:xfrm>
          <a:off x="5638800" y="5638800"/>
          <a:ext cx="19018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13" imgW="723900" imgH="203200" progId="Equation.3">
                  <p:embed/>
                </p:oleObj>
              </mc:Choice>
              <mc:Fallback>
                <p:oleObj name="Equation" r:id="rId13" imgW="723900" imgH="2032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638800"/>
                        <a:ext cx="1901825" cy="533400"/>
                      </a:xfrm>
                      <a:prstGeom prst="rect">
                        <a:avLst/>
                      </a:prstGeom>
                      <a:solidFill>
                        <a:srgbClr val="F6F60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nimBg="1" autoUpdateAnimBg="0"/>
      <p:bldP spid="5135" grpId="0" animBg="1" autoUpdateAnimBg="0"/>
      <p:bldP spid="5138" grpId="0" animBg="1" autoUpdateAnimBg="0"/>
      <p:bldP spid="5142" grpId="0" animBg="1" autoUpdateAnimBg="0"/>
      <p:bldP spid="5144" grpId="0" animBg="1" autoUpdateAnimBg="0"/>
      <p:bldP spid="514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7543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GB" u="sng" smtClean="0">
                <a:cs typeface="+mj-cs"/>
              </a:rPr>
              <a:t>Using The Formula.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447800" y="914400"/>
            <a:ext cx="1600200" cy="457200"/>
          </a:xfrm>
          <a:prstGeom prst="rect">
            <a:avLst/>
          </a:prstGeom>
          <a:solidFill>
            <a:srgbClr val="F6F60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Example 1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447800" y="1524000"/>
            <a:ext cx="45720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Find the area of the triangle below:</a:t>
            </a:r>
          </a:p>
        </p:txBody>
      </p:sp>
      <p:grpSp>
        <p:nvGrpSpPr>
          <p:cNvPr id="6157" name="Group 13"/>
          <p:cNvGrpSpPr>
            <a:grpSpLocks/>
          </p:cNvGrpSpPr>
          <p:nvPr/>
        </p:nvGrpSpPr>
        <p:grpSpPr bwMode="auto">
          <a:xfrm>
            <a:off x="1676400" y="2057400"/>
            <a:ext cx="4724400" cy="1600200"/>
            <a:chOff x="1056" y="1440"/>
            <a:chExt cx="2976" cy="1008"/>
          </a:xfrm>
        </p:grpSpPr>
        <p:grpSp>
          <p:nvGrpSpPr>
            <p:cNvPr id="5136" name="Group 8"/>
            <p:cNvGrpSpPr>
              <a:grpSpLocks/>
            </p:cNvGrpSpPr>
            <p:nvPr/>
          </p:nvGrpSpPr>
          <p:grpSpPr bwMode="auto">
            <a:xfrm>
              <a:off x="1056" y="1440"/>
              <a:ext cx="2976" cy="720"/>
              <a:chOff x="1056" y="1440"/>
              <a:chExt cx="2976" cy="720"/>
            </a:xfrm>
          </p:grpSpPr>
          <p:sp>
            <p:nvSpPr>
              <p:cNvPr id="6149" name="Line 5"/>
              <p:cNvSpPr>
                <a:spLocks noChangeShapeType="1"/>
              </p:cNvSpPr>
              <p:nvPr/>
            </p:nvSpPr>
            <p:spPr bwMode="auto">
              <a:xfrm flipV="1">
                <a:off x="1056" y="1440"/>
                <a:ext cx="1152" cy="72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150" name="Line 6"/>
              <p:cNvSpPr>
                <a:spLocks noChangeShapeType="1"/>
              </p:cNvSpPr>
              <p:nvPr/>
            </p:nvSpPr>
            <p:spPr bwMode="auto">
              <a:xfrm>
                <a:off x="2208" y="1440"/>
                <a:ext cx="1824" cy="72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151" name="Line 7"/>
              <p:cNvSpPr>
                <a:spLocks noChangeShapeType="1"/>
              </p:cNvSpPr>
              <p:nvPr/>
            </p:nvSpPr>
            <p:spPr bwMode="auto">
              <a:xfrm>
                <a:off x="1056" y="2160"/>
                <a:ext cx="2976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1488" y="1872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39</a:t>
              </a:r>
              <a:r>
                <a:rPr lang="en-GB" baseline="30000">
                  <a:cs typeface="+mn-cs"/>
                </a:rPr>
                <a:t>o</a:t>
              </a:r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2160" y="2160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12m</a:t>
              </a:r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1200" y="1488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7m</a:t>
              </a:r>
            </a:p>
          </p:txBody>
        </p:sp>
      </p:grp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334000" y="3657600"/>
            <a:ext cx="38100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Write down the area formula:</a:t>
            </a:r>
          </a:p>
        </p:txBody>
      </p:sp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1447800" y="3657600"/>
          <a:ext cx="198120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3" imgW="965200" imgH="393700" progId="Equation.3">
                  <p:embed/>
                </p:oleObj>
              </mc:Choice>
              <mc:Fallback>
                <p:oleObj name="Equation" r:id="rId3" imgW="965200" imgH="393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657600"/>
                        <a:ext cx="1981200" cy="808038"/>
                      </a:xfrm>
                      <a:prstGeom prst="rect">
                        <a:avLst/>
                      </a:prstGeom>
                      <a:solidFill>
                        <a:srgbClr val="F6F602"/>
                      </a:solidFill>
                      <a:ln w="12700" cap="sq">
                        <a:solidFill>
                          <a:schemeClr val="hlink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5334000" y="4267200"/>
            <a:ext cx="27432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Identify b,c and A</a:t>
            </a:r>
            <a:r>
              <a:rPr lang="en-GB" baseline="30000">
                <a:cs typeface="+mn-cs"/>
              </a:rPr>
              <a:t>o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447800" y="4419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b = 7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438400" y="4419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c = 12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3505200" y="4419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A</a:t>
            </a:r>
            <a:r>
              <a:rPr lang="en-GB" baseline="30000">
                <a:cs typeface="+mn-cs"/>
              </a:rPr>
              <a:t>o </a:t>
            </a:r>
            <a:r>
              <a:rPr lang="en-GB">
                <a:cs typeface="+mn-cs"/>
              </a:rPr>
              <a:t>= 39</a:t>
            </a:r>
            <a:r>
              <a:rPr lang="en-GB" baseline="30000">
                <a:cs typeface="+mn-cs"/>
              </a:rPr>
              <a:t>o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5334000" y="4953000"/>
            <a:ext cx="3505200" cy="82232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Substitute the values into the formula.</a:t>
            </a:r>
          </a:p>
        </p:txBody>
      </p:sp>
      <p:graphicFrame>
        <p:nvGraphicFramePr>
          <p:cNvPr id="6166" name="Object 22"/>
          <p:cNvGraphicFramePr>
            <a:graphicFrameLocks noChangeAspect="1"/>
          </p:cNvGraphicFramePr>
          <p:nvPr/>
        </p:nvGraphicFramePr>
        <p:xfrm>
          <a:off x="1447800" y="4800600"/>
          <a:ext cx="251460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5" imgW="1409088" imgH="393529" progId="Equation.3">
                  <p:embed/>
                </p:oleObj>
              </mc:Choice>
              <mc:Fallback>
                <p:oleObj name="Equation" r:id="rId5" imgW="1409088" imgH="393529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800600"/>
                        <a:ext cx="2514600" cy="703263"/>
                      </a:xfrm>
                      <a:prstGeom prst="rect">
                        <a:avLst/>
                      </a:prstGeom>
                      <a:solidFill>
                        <a:srgbClr val="F6F60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5334000" y="5943600"/>
            <a:ext cx="24384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Calculate the area.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1447800" y="5562600"/>
            <a:ext cx="2286000" cy="457200"/>
          </a:xfrm>
          <a:prstGeom prst="rect">
            <a:avLst/>
          </a:prstGeom>
          <a:solidFill>
            <a:srgbClr val="F6F60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A = 42 x 0.629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447800" y="6172200"/>
            <a:ext cx="2209800" cy="469900"/>
          </a:xfrm>
          <a:prstGeom prst="rect">
            <a:avLst/>
          </a:prstGeom>
          <a:solidFill>
            <a:srgbClr val="F6F60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A = 26.4cm</a:t>
            </a:r>
            <a:r>
              <a:rPr lang="en-GB" baseline="30000">
                <a:cs typeface="+mn-cs"/>
              </a:rPr>
              <a:t>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nimBg="1" autoUpdateAnimBg="0"/>
      <p:bldP spid="6148" grpId="0" animBg="1" autoUpdateAnimBg="0"/>
      <p:bldP spid="6158" grpId="0" animBg="1" autoUpdateAnimBg="0"/>
      <p:bldP spid="6160" grpId="0" animBg="1" autoUpdateAnimBg="0"/>
      <p:bldP spid="6161" grpId="0" autoUpdateAnimBg="0"/>
      <p:bldP spid="6162" grpId="0" autoUpdateAnimBg="0"/>
      <p:bldP spid="6163" grpId="0" autoUpdateAnimBg="0"/>
      <p:bldP spid="6164" grpId="0" animBg="1" autoUpdateAnimBg="0"/>
      <p:bldP spid="6167" grpId="0" animBg="1" autoUpdateAnimBg="0"/>
      <p:bldP spid="6168" grpId="0" animBg="1" autoUpdateAnimBg="0"/>
      <p:bldP spid="616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295400" y="228600"/>
            <a:ext cx="1600200" cy="457200"/>
          </a:xfrm>
          <a:prstGeom prst="rect">
            <a:avLst/>
          </a:prstGeom>
          <a:solidFill>
            <a:srgbClr val="F6F60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Example 2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447800" y="762000"/>
            <a:ext cx="45720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Find the area of the triangle below:</a:t>
            </a:r>
          </a:p>
        </p:txBody>
      </p:sp>
      <p:grpSp>
        <p:nvGrpSpPr>
          <p:cNvPr id="7192" name="Group 24"/>
          <p:cNvGrpSpPr>
            <a:grpSpLocks/>
          </p:cNvGrpSpPr>
          <p:nvPr/>
        </p:nvGrpSpPr>
        <p:grpSpPr bwMode="auto">
          <a:xfrm>
            <a:off x="1676400" y="1295400"/>
            <a:ext cx="4724400" cy="1143000"/>
            <a:chOff x="1056" y="816"/>
            <a:chExt cx="2976" cy="720"/>
          </a:xfrm>
        </p:grpSpPr>
        <p:grpSp>
          <p:nvGrpSpPr>
            <p:cNvPr id="6159" name="Group 5"/>
            <p:cNvGrpSpPr>
              <a:grpSpLocks/>
            </p:cNvGrpSpPr>
            <p:nvPr/>
          </p:nvGrpSpPr>
          <p:grpSpPr bwMode="auto">
            <a:xfrm>
              <a:off x="1056" y="816"/>
              <a:ext cx="2976" cy="720"/>
              <a:chOff x="1056" y="1440"/>
              <a:chExt cx="2976" cy="720"/>
            </a:xfrm>
          </p:grpSpPr>
          <p:sp>
            <p:nvSpPr>
              <p:cNvPr id="7174" name="Line 6"/>
              <p:cNvSpPr>
                <a:spLocks noChangeShapeType="1"/>
              </p:cNvSpPr>
              <p:nvPr/>
            </p:nvSpPr>
            <p:spPr bwMode="auto">
              <a:xfrm flipV="1">
                <a:off x="1056" y="1440"/>
                <a:ext cx="1152" cy="72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175" name="Line 7"/>
              <p:cNvSpPr>
                <a:spLocks noChangeShapeType="1"/>
              </p:cNvSpPr>
              <p:nvPr/>
            </p:nvSpPr>
            <p:spPr bwMode="auto">
              <a:xfrm>
                <a:off x="2208" y="1440"/>
                <a:ext cx="1824" cy="72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176" name="Line 8"/>
              <p:cNvSpPr>
                <a:spLocks noChangeShapeType="1"/>
              </p:cNvSpPr>
              <p:nvPr/>
            </p:nvSpPr>
            <p:spPr bwMode="auto">
              <a:xfrm>
                <a:off x="1056" y="2160"/>
                <a:ext cx="2976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2016" y="96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123</a:t>
              </a:r>
              <a:r>
                <a:rPr lang="en-GB" baseline="30000">
                  <a:cs typeface="+mn-cs"/>
                </a:rPr>
                <a:t>o</a:t>
              </a: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3024" y="816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19m</a:t>
              </a:r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1200" y="864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13m</a:t>
              </a:r>
            </a:p>
          </p:txBody>
        </p:sp>
      </p:grp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334000" y="2895600"/>
            <a:ext cx="38100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Write down the area formula:</a:t>
            </a:r>
          </a:p>
        </p:txBody>
      </p:sp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1447800" y="2895600"/>
          <a:ext cx="198120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3" imgW="965200" imgH="393700" progId="Equation.3">
                  <p:embed/>
                </p:oleObj>
              </mc:Choice>
              <mc:Fallback>
                <p:oleObj name="Equation" r:id="rId3" imgW="965200" imgH="3937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95600"/>
                        <a:ext cx="1981200" cy="808038"/>
                      </a:xfrm>
                      <a:prstGeom prst="rect">
                        <a:avLst/>
                      </a:prstGeom>
                      <a:solidFill>
                        <a:srgbClr val="F6F602"/>
                      </a:solidFill>
                      <a:ln w="12700" cap="sq">
                        <a:solidFill>
                          <a:schemeClr val="hlink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334000" y="3505200"/>
            <a:ext cx="27432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Identify b,c and A</a:t>
            </a:r>
            <a:r>
              <a:rPr lang="en-GB" baseline="30000">
                <a:cs typeface="+mn-cs"/>
              </a:rPr>
              <a:t>o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447800" y="3657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b = 13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438400" y="3657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c = 19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505200" y="3657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A</a:t>
            </a:r>
            <a:r>
              <a:rPr lang="en-GB" baseline="30000">
                <a:cs typeface="+mn-cs"/>
              </a:rPr>
              <a:t>o </a:t>
            </a:r>
            <a:r>
              <a:rPr lang="en-GB">
                <a:cs typeface="+mn-cs"/>
              </a:rPr>
              <a:t>= 123</a:t>
            </a:r>
            <a:r>
              <a:rPr lang="en-GB" baseline="30000">
                <a:cs typeface="+mn-cs"/>
              </a:rPr>
              <a:t>o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334000" y="4191000"/>
            <a:ext cx="3505200" cy="82232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Substitute the values into the formula.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5334000" y="5181600"/>
            <a:ext cx="24384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Calculate the area.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1447800" y="4953000"/>
            <a:ext cx="2971800" cy="457200"/>
          </a:xfrm>
          <a:prstGeom prst="rect">
            <a:avLst/>
          </a:prstGeom>
          <a:solidFill>
            <a:srgbClr val="F6F60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A = 123.5 x 0.839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1447800" y="5562600"/>
            <a:ext cx="2209800" cy="469900"/>
          </a:xfrm>
          <a:prstGeom prst="rect">
            <a:avLst/>
          </a:prstGeom>
          <a:solidFill>
            <a:srgbClr val="F6F60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A = 103.6 cm</a:t>
            </a:r>
            <a:r>
              <a:rPr lang="en-GB" baseline="30000">
                <a:cs typeface="+mn-cs"/>
              </a:rPr>
              <a:t>2</a:t>
            </a:r>
          </a:p>
        </p:txBody>
      </p:sp>
      <p:graphicFrame>
        <p:nvGraphicFramePr>
          <p:cNvPr id="7191" name="Object 23"/>
          <p:cNvGraphicFramePr>
            <a:graphicFrameLocks noChangeAspect="1"/>
          </p:cNvGraphicFramePr>
          <p:nvPr/>
        </p:nvGraphicFramePr>
        <p:xfrm>
          <a:off x="1447800" y="4038600"/>
          <a:ext cx="28956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5" imgW="1536033" imgH="393529" progId="Equation.3">
                  <p:embed/>
                </p:oleObj>
              </mc:Choice>
              <mc:Fallback>
                <p:oleObj name="Equation" r:id="rId5" imgW="1536033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038600"/>
                        <a:ext cx="2895600" cy="741363"/>
                      </a:xfrm>
                      <a:prstGeom prst="rect">
                        <a:avLst/>
                      </a:prstGeom>
                      <a:solidFill>
                        <a:srgbClr val="F6F60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  <p:bldP spid="7171" grpId="0" animBg="1" autoUpdateAnimBg="0"/>
      <p:bldP spid="7180" grpId="0" animBg="1" autoUpdateAnimBg="0"/>
      <p:bldP spid="7182" grpId="0" animBg="1" autoUpdateAnimBg="0"/>
      <p:bldP spid="7183" grpId="0" autoUpdateAnimBg="0"/>
      <p:bldP spid="7184" grpId="0" autoUpdateAnimBg="0"/>
      <p:bldP spid="7185" grpId="0" autoUpdateAnimBg="0"/>
      <p:bldP spid="7186" grpId="0" animBg="1" autoUpdateAnimBg="0"/>
      <p:bldP spid="7188" grpId="0" animBg="1" autoUpdateAnimBg="0"/>
      <p:bldP spid="7189" grpId="0" animBg="1" autoUpdateAnimBg="0"/>
      <p:bldP spid="719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543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GB" u="sng" smtClean="0">
                <a:cs typeface="+mj-cs"/>
              </a:rPr>
              <a:t>What Goes In The Box ?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447800" y="1066800"/>
            <a:ext cx="54102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Calculate the areas of the triangles below:</a:t>
            </a:r>
          </a:p>
        </p:txBody>
      </p:sp>
      <p:grpSp>
        <p:nvGrpSpPr>
          <p:cNvPr id="8204" name="Group 12"/>
          <p:cNvGrpSpPr>
            <a:grpSpLocks/>
          </p:cNvGrpSpPr>
          <p:nvPr/>
        </p:nvGrpSpPr>
        <p:grpSpPr bwMode="auto">
          <a:xfrm>
            <a:off x="1371600" y="1752600"/>
            <a:ext cx="4114800" cy="1905000"/>
            <a:chOff x="864" y="1104"/>
            <a:chExt cx="2592" cy="1200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864" y="110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(1)</a:t>
              </a:r>
            </a:p>
          </p:txBody>
        </p:sp>
        <p:grpSp>
          <p:nvGrpSpPr>
            <p:cNvPr id="7197" name="Group 8"/>
            <p:cNvGrpSpPr>
              <a:grpSpLocks/>
            </p:cNvGrpSpPr>
            <p:nvPr/>
          </p:nvGrpSpPr>
          <p:grpSpPr bwMode="auto">
            <a:xfrm>
              <a:off x="1008" y="1104"/>
              <a:ext cx="2448" cy="912"/>
              <a:chOff x="1008" y="1104"/>
              <a:chExt cx="2448" cy="912"/>
            </a:xfrm>
          </p:grpSpPr>
          <p:sp>
            <p:nvSpPr>
              <p:cNvPr id="8197" name="Line 5"/>
              <p:cNvSpPr>
                <a:spLocks noChangeShapeType="1"/>
              </p:cNvSpPr>
              <p:nvPr/>
            </p:nvSpPr>
            <p:spPr bwMode="auto">
              <a:xfrm flipV="1">
                <a:off x="1008" y="1104"/>
                <a:ext cx="864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198" name="Line 6"/>
              <p:cNvSpPr>
                <a:spLocks noChangeShapeType="1"/>
              </p:cNvSpPr>
              <p:nvPr/>
            </p:nvSpPr>
            <p:spPr bwMode="auto">
              <a:xfrm>
                <a:off x="1872" y="1104"/>
                <a:ext cx="1584" cy="91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199" name="Line 7"/>
              <p:cNvSpPr>
                <a:spLocks noChangeShapeType="1"/>
              </p:cNvSpPr>
              <p:nvPr/>
            </p:nvSpPr>
            <p:spPr bwMode="auto">
              <a:xfrm>
                <a:off x="1008" y="1872"/>
                <a:ext cx="2448" cy="14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2544" y="1680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23</a:t>
              </a:r>
              <a:r>
                <a:rPr lang="en-GB" baseline="30000">
                  <a:cs typeface="+mn-cs"/>
                </a:rPr>
                <a:t>o</a:t>
              </a:r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1824" y="2016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15cm</a:t>
              </a:r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2496" y="1152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12.6cm</a:t>
              </a:r>
            </a:p>
          </p:txBody>
        </p:sp>
      </p:grpSp>
      <p:grpSp>
        <p:nvGrpSpPr>
          <p:cNvPr id="8213" name="Group 21"/>
          <p:cNvGrpSpPr>
            <a:grpSpLocks/>
          </p:cNvGrpSpPr>
          <p:nvPr/>
        </p:nvGrpSpPr>
        <p:grpSpPr bwMode="auto">
          <a:xfrm>
            <a:off x="1371600" y="4419600"/>
            <a:ext cx="3505200" cy="2209800"/>
            <a:chOff x="864" y="2784"/>
            <a:chExt cx="2208" cy="1392"/>
          </a:xfrm>
        </p:grpSpPr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864" y="278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(2)</a:t>
              </a:r>
            </a:p>
          </p:txBody>
        </p:sp>
        <p:grpSp>
          <p:nvGrpSpPr>
            <p:cNvPr id="7189" name="Group 17"/>
            <p:cNvGrpSpPr>
              <a:grpSpLocks/>
            </p:cNvGrpSpPr>
            <p:nvPr/>
          </p:nvGrpSpPr>
          <p:grpSpPr bwMode="auto">
            <a:xfrm>
              <a:off x="1392" y="2880"/>
              <a:ext cx="1680" cy="1296"/>
              <a:chOff x="1392" y="2880"/>
              <a:chExt cx="1680" cy="1296"/>
            </a:xfrm>
          </p:grpSpPr>
          <p:sp>
            <p:nvSpPr>
              <p:cNvPr id="8206" name="Line 14"/>
              <p:cNvSpPr>
                <a:spLocks noChangeShapeType="1"/>
              </p:cNvSpPr>
              <p:nvPr/>
            </p:nvSpPr>
            <p:spPr bwMode="auto">
              <a:xfrm>
                <a:off x="1392" y="2880"/>
                <a:ext cx="1680" cy="43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207" name="Line 15"/>
              <p:cNvSpPr>
                <a:spLocks noChangeShapeType="1"/>
              </p:cNvSpPr>
              <p:nvPr/>
            </p:nvSpPr>
            <p:spPr bwMode="auto">
              <a:xfrm>
                <a:off x="1392" y="2880"/>
                <a:ext cx="144" cy="129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208" name="Line 16"/>
              <p:cNvSpPr>
                <a:spLocks noChangeShapeType="1"/>
              </p:cNvSpPr>
              <p:nvPr/>
            </p:nvSpPr>
            <p:spPr bwMode="auto">
              <a:xfrm flipV="1">
                <a:off x="1536" y="3312"/>
                <a:ext cx="1536" cy="86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8210" name="Text Box 18"/>
            <p:cNvSpPr txBox="1">
              <a:spLocks noChangeArrowheads="1"/>
            </p:cNvSpPr>
            <p:nvPr/>
          </p:nvSpPr>
          <p:spPr bwMode="auto">
            <a:xfrm>
              <a:off x="1584" y="369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71</a:t>
              </a:r>
              <a:r>
                <a:rPr lang="en-GB" baseline="30000">
                  <a:cs typeface="+mn-cs"/>
                </a:rPr>
                <a:t>o</a:t>
              </a:r>
            </a:p>
          </p:txBody>
        </p:sp>
        <p:sp>
          <p:nvSpPr>
            <p:cNvPr id="8211" name="Text Box 19"/>
            <p:cNvSpPr txBox="1">
              <a:spLocks noChangeArrowheads="1"/>
            </p:cNvSpPr>
            <p:nvPr/>
          </p:nvSpPr>
          <p:spPr bwMode="auto">
            <a:xfrm>
              <a:off x="912" y="3408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5.7m</a:t>
              </a:r>
            </a:p>
          </p:txBody>
        </p:sp>
        <p:sp>
          <p:nvSpPr>
            <p:cNvPr id="8212" name="Text Box 20"/>
            <p:cNvSpPr txBox="1">
              <a:spLocks noChangeArrowheads="1"/>
            </p:cNvSpPr>
            <p:nvPr/>
          </p:nvSpPr>
          <p:spPr bwMode="auto">
            <a:xfrm>
              <a:off x="2352" y="3792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6.2m</a:t>
              </a:r>
            </a:p>
          </p:txBody>
        </p:sp>
      </p:grpSp>
      <p:grpSp>
        <p:nvGrpSpPr>
          <p:cNvPr id="8222" name="Group 30"/>
          <p:cNvGrpSpPr>
            <a:grpSpLocks/>
          </p:cNvGrpSpPr>
          <p:nvPr/>
        </p:nvGrpSpPr>
        <p:grpSpPr bwMode="auto">
          <a:xfrm>
            <a:off x="5334000" y="2590800"/>
            <a:ext cx="2667000" cy="3810000"/>
            <a:chOff x="3360" y="1632"/>
            <a:chExt cx="1680" cy="2400"/>
          </a:xfrm>
        </p:grpSpPr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3360" y="2352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(3)</a:t>
              </a:r>
            </a:p>
          </p:txBody>
        </p:sp>
        <p:grpSp>
          <p:nvGrpSpPr>
            <p:cNvPr id="7181" name="Group 26"/>
            <p:cNvGrpSpPr>
              <a:grpSpLocks/>
            </p:cNvGrpSpPr>
            <p:nvPr/>
          </p:nvGrpSpPr>
          <p:grpSpPr bwMode="auto">
            <a:xfrm>
              <a:off x="3984" y="1632"/>
              <a:ext cx="1056" cy="2400"/>
              <a:chOff x="3984" y="1632"/>
              <a:chExt cx="1056" cy="2400"/>
            </a:xfrm>
          </p:grpSpPr>
          <p:sp>
            <p:nvSpPr>
              <p:cNvPr id="8215" name="Line 23"/>
              <p:cNvSpPr>
                <a:spLocks noChangeShapeType="1"/>
              </p:cNvSpPr>
              <p:nvPr/>
            </p:nvSpPr>
            <p:spPr bwMode="auto">
              <a:xfrm flipH="1" flipV="1">
                <a:off x="3984" y="2832"/>
                <a:ext cx="240" cy="120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216" name="Line 24"/>
              <p:cNvSpPr>
                <a:spLocks noChangeShapeType="1"/>
              </p:cNvSpPr>
              <p:nvPr/>
            </p:nvSpPr>
            <p:spPr bwMode="auto">
              <a:xfrm flipV="1">
                <a:off x="3984" y="1632"/>
                <a:ext cx="1056" cy="120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217" name="Line 25"/>
              <p:cNvSpPr>
                <a:spLocks noChangeShapeType="1"/>
              </p:cNvSpPr>
              <p:nvPr/>
            </p:nvSpPr>
            <p:spPr bwMode="auto">
              <a:xfrm flipH="1">
                <a:off x="4224" y="1632"/>
                <a:ext cx="816" cy="240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8219" name="Text Box 27"/>
            <p:cNvSpPr txBox="1">
              <a:spLocks noChangeArrowheads="1"/>
            </p:cNvSpPr>
            <p:nvPr/>
          </p:nvSpPr>
          <p:spPr bwMode="auto">
            <a:xfrm>
              <a:off x="4032" y="2736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151</a:t>
              </a:r>
              <a:r>
                <a:rPr lang="en-GB" baseline="30000">
                  <a:cs typeface="+mn-cs"/>
                </a:rPr>
                <a:t>o</a:t>
              </a:r>
            </a:p>
          </p:txBody>
        </p:sp>
        <p:sp>
          <p:nvSpPr>
            <p:cNvPr id="8220" name="Text Box 28"/>
            <p:cNvSpPr txBox="1">
              <a:spLocks noChangeArrowheads="1"/>
            </p:cNvSpPr>
            <p:nvPr/>
          </p:nvSpPr>
          <p:spPr bwMode="auto">
            <a:xfrm>
              <a:off x="3936" y="2016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17mm</a:t>
              </a:r>
            </a:p>
          </p:txBody>
        </p:sp>
        <p:sp>
          <p:nvSpPr>
            <p:cNvPr id="8221" name="Text Box 29"/>
            <p:cNvSpPr txBox="1">
              <a:spLocks noChangeArrowheads="1"/>
            </p:cNvSpPr>
            <p:nvPr/>
          </p:nvSpPr>
          <p:spPr bwMode="auto">
            <a:xfrm>
              <a:off x="3600" y="3456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+mn-cs"/>
                </a:rPr>
                <a:t>9mm</a:t>
              </a:r>
            </a:p>
          </p:txBody>
        </p:sp>
      </p:grp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5562600" y="1676400"/>
            <a:ext cx="1600200" cy="609600"/>
          </a:xfrm>
          <a:prstGeom prst="rect">
            <a:avLst/>
          </a:prstGeom>
          <a:solidFill>
            <a:srgbClr val="F6F60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2971800" y="3962400"/>
            <a:ext cx="1600200" cy="609600"/>
          </a:xfrm>
          <a:prstGeom prst="rect">
            <a:avLst/>
          </a:prstGeom>
          <a:solidFill>
            <a:srgbClr val="F6F60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7162800" y="5943600"/>
            <a:ext cx="1981200" cy="609600"/>
          </a:xfrm>
          <a:prstGeom prst="rect">
            <a:avLst/>
          </a:prstGeom>
          <a:solidFill>
            <a:srgbClr val="F6F60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5562600" y="1752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A =36.9cm</a:t>
            </a:r>
            <a:r>
              <a:rPr lang="en-GB" baseline="30000">
                <a:cs typeface="+mn-cs"/>
              </a:rPr>
              <a:t>2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3048000" y="3962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A =16.7m</a:t>
            </a:r>
            <a:r>
              <a:rPr lang="en-GB" baseline="30000">
                <a:cs typeface="+mn-cs"/>
              </a:rPr>
              <a:t>2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72390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cs typeface="+mn-cs"/>
              </a:rPr>
              <a:t>A =37.1mm</a:t>
            </a:r>
            <a:r>
              <a:rPr lang="en-GB" baseline="30000">
                <a:cs typeface="+mn-cs"/>
              </a:rPr>
              <a:t>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3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nimBg="1" autoUpdateAnimBg="0"/>
      <p:bldP spid="8223" grpId="0" animBg="1"/>
      <p:bldP spid="8224" grpId="0" animBg="1"/>
      <p:bldP spid="8225" grpId="0" animBg="1"/>
      <p:bldP spid="8226" grpId="0" autoUpdateAnimBg="0"/>
      <p:bldP spid="8228" grpId="0" autoUpdateAnimBg="0"/>
      <p:bldP spid="822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u="sng" dirty="0" smtClean="0"/>
              <a:t>Heron’s Formula</a:t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3000" dirty="0"/>
              <a:t>U</a:t>
            </a:r>
            <a:r>
              <a:rPr lang="en-US" sz="3000" dirty="0" smtClean="0"/>
              <a:t>sed to find the area of a triangle with only its sides</a:t>
            </a:r>
            <a:endParaRPr lang="en-US" sz="3000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858854"/>
              </p:ext>
            </p:extLst>
          </p:nvPr>
        </p:nvGraphicFramePr>
        <p:xfrm>
          <a:off x="1905000" y="4038600"/>
          <a:ext cx="6934200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" name="Equation" r:id="rId3" imgW="3111480" imgH="393480" progId="Equation.3">
                  <p:embed/>
                </p:oleObj>
              </mc:Choice>
              <mc:Fallback>
                <p:oleObj name="Equation" r:id="rId3" imgW="3111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038600"/>
                        <a:ext cx="6934200" cy="877888"/>
                      </a:xfrm>
                      <a:prstGeom prst="rect">
                        <a:avLst/>
                      </a:prstGeom>
                      <a:solidFill>
                        <a:srgbClr val="0066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triangle-sss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" y="685800"/>
            <a:ext cx="3076575" cy="285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366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860425" y="2576513"/>
            <a:ext cx="381000" cy="4572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914400" y="2590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4</a:t>
            </a: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1433513" y="3613150"/>
            <a:ext cx="3810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2362200" y="2743200"/>
            <a:ext cx="381000" cy="4572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990600" y="304800"/>
          <a:ext cx="6934200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" name="Equation" r:id="rId3" imgW="3111480" imgH="393480" progId="Equation.3">
                  <p:embed/>
                </p:oleObj>
              </mc:Choice>
              <mc:Fallback>
                <p:oleObj name="Equation" r:id="rId3" imgW="3111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4800"/>
                        <a:ext cx="6934200" cy="877888"/>
                      </a:xfrm>
                      <a:prstGeom prst="rect">
                        <a:avLst/>
                      </a:prstGeom>
                      <a:solidFill>
                        <a:srgbClr val="0066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27088" y="1484313"/>
            <a:ext cx="66246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Arial" charset="0"/>
              </a:rPr>
              <a:t>Find the area of a triangle with sides measuring </a:t>
            </a:r>
            <a:br>
              <a:rPr lang="en-US">
                <a:solidFill>
                  <a:srgbClr val="006600"/>
                </a:solidFill>
                <a:latin typeface="Arial" charset="0"/>
              </a:rPr>
            </a:br>
            <a:r>
              <a:rPr lang="en-US">
                <a:solidFill>
                  <a:srgbClr val="006600"/>
                </a:solidFill>
                <a:latin typeface="Arial" charset="0"/>
              </a:rPr>
              <a:t>3 cm, 4 cm and 6 cm.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04800" y="2590800"/>
            <a:ext cx="2362200" cy="990600"/>
          </a:xfrm>
          <a:prstGeom prst="triangle">
            <a:avLst>
              <a:gd name="adj" fmla="val 71505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362200" y="2743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3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447800" y="3581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6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4953000" y="2971800"/>
            <a:ext cx="338138" cy="36512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5540375" y="2941638"/>
            <a:ext cx="322263" cy="39528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6092825" y="2924175"/>
            <a:ext cx="315913" cy="4286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3962400" y="3581400"/>
            <a:ext cx="28956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4419600" y="3657600"/>
            <a:ext cx="25146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5562600" y="3657600"/>
            <a:ext cx="13716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H="1">
            <a:off x="6781800" y="3657600"/>
            <a:ext cx="2286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>
            <a:off x="4794250" y="4568825"/>
            <a:ext cx="338138" cy="36512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AutoShape 21"/>
          <p:cNvSpPr>
            <a:spLocks noChangeArrowheads="1"/>
          </p:cNvSpPr>
          <p:nvPr/>
        </p:nvSpPr>
        <p:spPr bwMode="auto">
          <a:xfrm>
            <a:off x="5975350" y="4538663"/>
            <a:ext cx="322263" cy="395287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AutoShape 22"/>
          <p:cNvSpPr>
            <a:spLocks noChangeArrowheads="1"/>
          </p:cNvSpPr>
          <p:nvPr/>
        </p:nvSpPr>
        <p:spPr bwMode="auto">
          <a:xfrm>
            <a:off x="7153275" y="4535488"/>
            <a:ext cx="315913" cy="4286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45" name="Group 29"/>
          <p:cNvGrpSpPr>
            <a:grpSpLocks/>
          </p:cNvGrpSpPr>
          <p:nvPr/>
        </p:nvGrpSpPr>
        <p:grpSpPr bwMode="auto">
          <a:xfrm>
            <a:off x="2843213" y="5589588"/>
            <a:ext cx="2333625" cy="588962"/>
            <a:chOff x="1728" y="3529"/>
            <a:chExt cx="1470" cy="371"/>
          </a:xfrm>
        </p:grpSpPr>
        <p:sp>
          <p:nvSpPr>
            <p:cNvPr id="9240" name="AutoShape 24"/>
            <p:cNvSpPr>
              <a:spLocks noChangeAspect="1" noChangeArrowheads="1" noTextEdit="1"/>
            </p:cNvSpPr>
            <p:nvPr/>
          </p:nvSpPr>
          <p:spPr bwMode="auto">
            <a:xfrm>
              <a:off x="1728" y="3552"/>
              <a:ext cx="1470" cy="34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2192" y="3559"/>
              <a:ext cx="938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AU" sz="3300">
                  <a:solidFill>
                    <a:srgbClr val="000000"/>
                  </a:solidFill>
                </a:rPr>
                <a:t>5.33 cm</a:t>
              </a:r>
              <a:r>
                <a:rPr lang="en-AU" sz="3300" baseline="30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1788" y="3559"/>
              <a:ext cx="16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AU" sz="3300" i="1">
                  <a:solidFill>
                    <a:srgbClr val="000000"/>
                  </a:solidFill>
                </a:rPr>
                <a:t>A</a:t>
              </a:r>
              <a:endParaRPr lang="en-AU"/>
            </a:p>
          </p:txBody>
        </p:sp>
        <p:sp>
          <p:nvSpPr>
            <p:cNvPr id="9244" name="Rectangle 28"/>
            <p:cNvSpPr>
              <a:spLocks noChangeArrowheads="1"/>
            </p:cNvSpPr>
            <p:nvPr/>
          </p:nvSpPr>
          <p:spPr bwMode="auto">
            <a:xfrm>
              <a:off x="1998" y="3529"/>
              <a:ext cx="145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AU" sz="3300">
                  <a:solidFill>
                    <a:srgbClr val="000000"/>
                  </a:solidFill>
                  <a:latin typeface="Symbol" charset="0"/>
                </a:rPr>
                <a:t>=</a:t>
              </a:r>
              <a:endParaRPr lang="en-AU"/>
            </a:p>
          </p:txBody>
        </p:sp>
      </p:grpSp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3962400" y="2590800"/>
          <a:ext cx="342265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5" imgW="1295280" imgH="393480" progId="Equation.DSMT4">
                  <p:embed/>
                </p:oleObj>
              </mc:Choice>
              <mc:Fallback>
                <p:oleObj name="Equation" r:id="rId5" imgW="1295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590800"/>
                        <a:ext cx="342265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2819400" y="4191000"/>
          <a:ext cx="4926013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7" imgW="2209680" imgH="482400" progId="Equation.3">
                  <p:embed/>
                </p:oleObj>
              </mc:Choice>
              <mc:Fallback>
                <p:oleObj name="Equation" r:id="rId7" imgW="2209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191000"/>
                        <a:ext cx="4926013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66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0484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animBg="1"/>
      <p:bldP spid="9221" grpId="0" autoUpdateAnimBg="0"/>
      <p:bldP spid="9229" grpId="0" animBg="1"/>
      <p:bldP spid="9225" grpId="0" animBg="1"/>
      <p:bldP spid="9220" grpId="0" animBg="1"/>
      <p:bldP spid="9222" grpId="0" autoUpdateAnimBg="0"/>
      <p:bldP spid="9223" grpId="0" autoUpdateAnimBg="0"/>
      <p:bldP spid="9226" grpId="0" animBg="1"/>
      <p:bldP spid="9228" grpId="0" animBg="1"/>
      <p:bldP spid="9230" grpId="0" animBg="1"/>
      <p:bldP spid="9232" grpId="0" animBg="1"/>
      <p:bldP spid="9233" grpId="0" animBg="1"/>
      <p:bldP spid="9234" grpId="0" animBg="1"/>
      <p:bldP spid="9235" grpId="0" animBg="1"/>
      <p:bldP spid="9236" grpId="0" animBg="1"/>
      <p:bldP spid="9237" grpId="0" animBg="1"/>
      <p:bldP spid="9238" grpId="0" animBg="1"/>
    </p:bldLst>
  </p:timing>
</p:sld>
</file>

<file path=ppt/theme/theme1.xml><?xml version="1.0" encoding="utf-8"?>
<a:theme xmlns:a="http://schemas.openxmlformats.org/drawingml/2006/main" name="Strategic">
  <a:themeElements>
    <a:clrScheme name="Strategic 2">
      <a:dk1>
        <a:srgbClr val="000000"/>
      </a:dk1>
      <a:lt1>
        <a:srgbClr val="E9E2B6"/>
      </a:lt1>
      <a:dk2>
        <a:srgbClr val="996600"/>
      </a:dk2>
      <a:lt2>
        <a:srgbClr val="786950"/>
      </a:lt2>
      <a:accent1>
        <a:srgbClr val="727DE0"/>
      </a:accent1>
      <a:accent2>
        <a:srgbClr val="D54F41"/>
      </a:accent2>
      <a:accent3>
        <a:srgbClr val="F2EED7"/>
      </a:accent3>
      <a:accent4>
        <a:srgbClr val="000000"/>
      </a:accent4>
      <a:accent5>
        <a:srgbClr val="BCBFED"/>
      </a:accent5>
      <a:accent6>
        <a:srgbClr val="C1473A"/>
      </a:accent6>
      <a:hlink>
        <a:srgbClr val="003300"/>
      </a:hlink>
      <a:folHlink>
        <a:srgbClr val="339933"/>
      </a:folHlink>
    </a:clrScheme>
    <a:fontScheme name="Strategic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Strategic 1">
        <a:dk1>
          <a:srgbClr val="000000"/>
        </a:dk1>
        <a:lt1>
          <a:srgbClr val="EAEAEA"/>
        </a:lt1>
        <a:dk2>
          <a:srgbClr val="819E81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C1CCC1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2">
        <a:dk1>
          <a:srgbClr val="000000"/>
        </a:dk1>
        <a:lt1>
          <a:srgbClr val="E9E2B6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2EED7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 4">
        <a:dk1>
          <a:srgbClr val="000000"/>
        </a:dk1>
        <a:lt1>
          <a:srgbClr val="EAEAEA"/>
        </a:lt1>
        <a:dk2>
          <a:srgbClr val="BC6262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DAB7B7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0066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5">
        <a:dk1>
          <a:srgbClr val="000000"/>
        </a:dk1>
        <a:lt1>
          <a:srgbClr val="EAEAEA"/>
        </a:lt1>
        <a:dk2>
          <a:srgbClr val="5C74A4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B5BCCF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FFFFCC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6">
        <a:dk1>
          <a:srgbClr val="000000"/>
        </a:dk1>
        <a:lt1>
          <a:srgbClr val="EAEAEA"/>
        </a:lt1>
        <a:dk2>
          <a:srgbClr val="996600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CAB8AA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239</Words>
  <Application>Microsoft Macintosh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Times New Roman</vt:lpstr>
      <vt:lpstr>ＭＳ Ｐゴシック</vt:lpstr>
      <vt:lpstr>Arial</vt:lpstr>
      <vt:lpstr>Wingdings</vt:lpstr>
      <vt:lpstr>Calibri</vt:lpstr>
      <vt:lpstr>Strategic</vt:lpstr>
      <vt:lpstr>Microsoft Equation 3.0</vt:lpstr>
      <vt:lpstr>Microsoft Equation</vt:lpstr>
      <vt:lpstr>MathType 5.0 Equation</vt:lpstr>
      <vt:lpstr>The Area Of A Triangle.</vt:lpstr>
      <vt:lpstr>Finding The Formula.</vt:lpstr>
      <vt:lpstr>Using The Formula.</vt:lpstr>
      <vt:lpstr>PowerPoint Presentation</vt:lpstr>
      <vt:lpstr>What Goes In The Box ?</vt:lpstr>
      <vt:lpstr>Heron’s Formula  Used to find the area of a triangle with only its sides</vt:lpstr>
      <vt:lpstr>PowerPoint Presentation</vt:lpstr>
    </vt:vector>
  </TitlesOfParts>
  <Company>Home 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Area Of A Triangle.</dc:title>
  <dc:creator>LT Scotland</dc:creator>
  <cp:lastModifiedBy>Joe Perone</cp:lastModifiedBy>
  <cp:revision>17</cp:revision>
  <dcterms:created xsi:type="dcterms:W3CDTF">2003-07-01T16:33:33Z</dcterms:created>
  <dcterms:modified xsi:type="dcterms:W3CDTF">2014-01-16T13:55:51Z</dcterms:modified>
</cp:coreProperties>
</file>